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5" r:id="rId9"/>
    <p:sldId id="266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7" r:id="rId18"/>
    <p:sldId id="312" r:id="rId19"/>
    <p:sldId id="275" r:id="rId20"/>
    <p:sldId id="278" r:id="rId21"/>
    <p:sldId id="279" r:id="rId22"/>
    <p:sldId id="281" r:id="rId23"/>
    <p:sldId id="280" r:id="rId24"/>
    <p:sldId id="283" r:id="rId25"/>
    <p:sldId id="284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4" r:id="rId34"/>
    <p:sldId id="293" r:id="rId35"/>
    <p:sldId id="295" r:id="rId36"/>
    <p:sldId id="296" r:id="rId37"/>
    <p:sldId id="297" r:id="rId38"/>
    <p:sldId id="300" r:id="rId39"/>
    <p:sldId id="301" r:id="rId40"/>
    <p:sldId id="298" r:id="rId41"/>
    <p:sldId id="302" r:id="rId42"/>
    <p:sldId id="303" r:id="rId43"/>
    <p:sldId id="304" r:id="rId44"/>
    <p:sldId id="282" r:id="rId45"/>
    <p:sldId id="305" r:id="rId46"/>
    <p:sldId id="306" r:id="rId47"/>
    <p:sldId id="307" r:id="rId48"/>
    <p:sldId id="308" r:id="rId49"/>
    <p:sldId id="267" r:id="rId50"/>
    <p:sldId id="311" r:id="rId51"/>
    <p:sldId id="276" r:id="rId52"/>
    <p:sldId id="310" r:id="rId53"/>
  </p:sldIdLst>
  <p:sldSz cx="12192000" cy="6858000"/>
  <p:notesSz cx="6858000" cy="9144000"/>
  <p:embeddedFontLst>
    <p:embeddedFont>
      <p:font typeface="Calibri" panose="020F0502020204030204" pitchFamily="34" charset="0"/>
      <p:regular r:id="rId54"/>
      <p:bold r:id="rId55"/>
      <p:italic r:id="rId56"/>
      <p:boldItalic r:id="rId57"/>
    </p:embeddedFont>
    <p:embeddedFont>
      <p:font typeface="Consolas" panose="020B0609020204030204" pitchFamily="49" charset="0"/>
      <p:regular r:id="rId58"/>
      <p:bold r:id="rId59"/>
      <p:italic r:id="rId60"/>
      <p:boldItalic r:id="rId61"/>
    </p:embeddedFont>
    <p:embeddedFont>
      <p:font typeface="TH Sarabun New" panose="020B0500040200020003" pitchFamily="34" charset="-34"/>
      <p:regular r:id="rId62"/>
      <p:bold r:id="rId63"/>
      <p:italic r:id="rId64"/>
      <p:boldItalic r:id="rId6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3D9E53-4820-4A6D-B844-0A063FE2AFBB}">
          <p14:sldIdLst>
            <p14:sldId id="256"/>
            <p14:sldId id="258"/>
            <p14:sldId id="259"/>
            <p14:sldId id="260"/>
            <p14:sldId id="261"/>
            <p14:sldId id="263"/>
            <p14:sldId id="262"/>
            <p14:sldId id="265"/>
            <p14:sldId id="266"/>
            <p14:sldId id="268"/>
            <p14:sldId id="269"/>
            <p14:sldId id="270"/>
            <p14:sldId id="271"/>
            <p14:sldId id="272"/>
            <p14:sldId id="273"/>
            <p14:sldId id="274"/>
            <p14:sldId id="277"/>
            <p14:sldId id="312"/>
            <p14:sldId id="275"/>
            <p14:sldId id="278"/>
            <p14:sldId id="279"/>
            <p14:sldId id="281"/>
            <p14:sldId id="280"/>
            <p14:sldId id="283"/>
            <p14:sldId id="284"/>
            <p14:sldId id="286"/>
            <p14:sldId id="287"/>
            <p14:sldId id="288"/>
            <p14:sldId id="289"/>
            <p14:sldId id="290"/>
            <p14:sldId id="291"/>
            <p14:sldId id="292"/>
            <p14:sldId id="294"/>
            <p14:sldId id="293"/>
            <p14:sldId id="295"/>
            <p14:sldId id="296"/>
            <p14:sldId id="297"/>
            <p14:sldId id="300"/>
            <p14:sldId id="301"/>
            <p14:sldId id="298"/>
            <p14:sldId id="302"/>
            <p14:sldId id="303"/>
            <p14:sldId id="304"/>
            <p14:sldId id="282"/>
            <p14:sldId id="305"/>
            <p14:sldId id="306"/>
            <p14:sldId id="307"/>
            <p14:sldId id="308"/>
            <p14:sldId id="267"/>
            <p14:sldId id="311"/>
            <p14:sldId id="276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CF6"/>
    <a:srgbClr val="F60000"/>
    <a:srgbClr val="37FF01"/>
    <a:srgbClr val="FFFFFF"/>
    <a:srgbClr val="FF9999"/>
    <a:srgbClr val="FF92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1" autoAdjust="0"/>
    <p:restoredTop sz="94660"/>
  </p:normalViewPr>
  <p:slideViewPr>
    <p:cSldViewPr snapToGrid="0">
      <p:cViewPr>
        <p:scale>
          <a:sx n="100" d="100"/>
          <a:sy n="100" d="100"/>
        </p:scale>
        <p:origin x="972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0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5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customXml" Target="../customXml/item3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5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6805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6903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0089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36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935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025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115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888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7290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9775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C0DC23-9D4B-444B-B3D0-42C092592B46}" type="datetimeFigureOut">
              <a:rPr lang="th-TH" smtClean="0"/>
              <a:t>07/04/66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0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4398-C9F6-EB2B-596A-E50977561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790879"/>
            <a:ext cx="9231410" cy="356300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OOP &amp; data struct</a:t>
            </a: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11. Linked list</a:t>
            </a:r>
            <a:endParaRPr lang="th-TH" sz="6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BF36-4575-AE23-FB9B-D448A265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5174313"/>
            <a:ext cx="7132335" cy="72115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By Somsin Thongkrairat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7381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5D291-7CDB-5836-F787-54FA80BE0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create Link list (C++)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33157-8DFE-9115-850C-5A7FD6C2A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227858" cy="4244673"/>
          </a:xfrm>
        </p:spPr>
        <p:txBody>
          <a:bodyPr>
            <a:normAutofit/>
          </a:bodyPr>
          <a:lstStyle/>
          <a:p>
            <a:r>
              <a:rPr lang="en-US" sz="3600" dirty="0"/>
              <a:t>- start with empty structure / </a:t>
            </a:r>
            <a:r>
              <a:rPr lang="th-TH" sz="3600" dirty="0"/>
              <a:t>เริ่มจาก </a:t>
            </a:r>
            <a:r>
              <a:rPr lang="en-US" sz="3600" dirty="0"/>
              <a:t>structure </a:t>
            </a:r>
            <a:r>
              <a:rPr lang="th-TH" sz="3600" dirty="0"/>
              <a:t>ที่ว่างป่าว</a:t>
            </a:r>
          </a:p>
          <a:p>
            <a:r>
              <a:rPr lang="en-US" sz="3600" dirty="0"/>
              <a:t>- use pointer to access first member of list called “Head”</a:t>
            </a:r>
            <a:endParaRPr lang="th-TH" sz="3600" dirty="0"/>
          </a:p>
          <a:p>
            <a:r>
              <a:rPr lang="th-TH" sz="3600" dirty="0"/>
              <a:t>- ใช้ </a:t>
            </a:r>
            <a:r>
              <a:rPr lang="en-US" sz="3600" dirty="0"/>
              <a:t>pointer </a:t>
            </a:r>
            <a:r>
              <a:rPr lang="th-TH" sz="3600" dirty="0"/>
              <a:t>ในการเข้าถึงตัวแรงของ </a:t>
            </a:r>
            <a:r>
              <a:rPr lang="en-US" sz="3600" dirty="0"/>
              <a:t>list </a:t>
            </a:r>
            <a:r>
              <a:rPr lang="th-TH" sz="3600" dirty="0"/>
              <a:t>เรียกว่า </a:t>
            </a:r>
            <a:r>
              <a:rPr lang="en-US" sz="3600" dirty="0"/>
              <a:t>“Head”</a:t>
            </a:r>
          </a:p>
          <a:p>
            <a:endParaRPr lang="en-US" sz="3600" dirty="0"/>
          </a:p>
          <a:p>
            <a:r>
              <a:rPr lang="en-US" sz="3600" dirty="0"/>
              <a:t>- at start Head point to null or empty</a:t>
            </a:r>
          </a:p>
          <a:p>
            <a:r>
              <a:rPr lang="en-US" sz="3600" dirty="0"/>
              <a:t>- </a:t>
            </a:r>
            <a:r>
              <a:rPr lang="th-TH" sz="3600" dirty="0"/>
              <a:t>ตอนเริ่มต้น </a:t>
            </a:r>
            <a:r>
              <a:rPr lang="en-US" sz="3600" dirty="0"/>
              <a:t>Head </a:t>
            </a:r>
            <a:r>
              <a:rPr lang="th-TH" sz="3600" dirty="0"/>
              <a:t>ชี้ไปที่ </a:t>
            </a:r>
            <a:r>
              <a:rPr lang="en-US" sz="3600" dirty="0"/>
              <a:t>null </a:t>
            </a:r>
            <a:r>
              <a:rPr lang="th-TH" sz="3600" dirty="0"/>
              <a:t>หรือ ความว่างป่าว</a:t>
            </a:r>
          </a:p>
        </p:txBody>
      </p:sp>
    </p:spTree>
    <p:extLst>
      <p:ext uri="{BB962C8B-B14F-4D97-AF65-F5344CB8AC3E}">
        <p14:creationId xmlns:p14="http://schemas.microsoft.com/office/powerpoint/2010/main" val="2454934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0C89A-B02A-F8EC-3C98-0C9096DC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create Link list (C++)</a:t>
            </a:r>
            <a:endParaRPr lang="th-TH" dirty="0"/>
          </a:p>
        </p:txBody>
      </p:sp>
      <p:pic>
        <p:nvPicPr>
          <p:cNvPr id="5" name="Content Placeholder 4" descr="Shape&#10;&#10;Description automatically generated with low confidence">
            <a:extLst>
              <a:ext uri="{FF2B5EF4-FFF2-40B4-BE49-F238E27FC236}">
                <a16:creationId xmlns:a16="http://schemas.microsoft.com/office/drawing/2014/main" id="{9A0ACFB4-41F0-9267-1D38-CD7E6CF156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910" y="2304529"/>
            <a:ext cx="2276475" cy="334327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A69CC8-DF56-3E86-7074-7EFC8BF07873}"/>
              </a:ext>
            </a:extLst>
          </p:cNvPr>
          <p:cNvSpPr txBox="1"/>
          <p:nvPr/>
        </p:nvSpPr>
        <p:spPr>
          <a:xfrm>
            <a:off x="1097280" y="2424336"/>
            <a:ext cx="664408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main(){</a:t>
            </a:r>
          </a:p>
          <a:p>
            <a:b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head = </a:t>
            </a:r>
            <a:r>
              <a:rPr lang="en-US" sz="36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3E3075-321E-6F29-29A0-DCDA28820AF5}"/>
              </a:ext>
            </a:extLst>
          </p:cNvPr>
          <p:cNvSpPr txBox="1"/>
          <p:nvPr/>
        </p:nvSpPr>
        <p:spPr>
          <a:xfrm>
            <a:off x="125835" y="6334780"/>
            <a:ext cx="10660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* Using main just for convenient for explaining / </a:t>
            </a:r>
            <a:r>
              <a:rPr lang="th-TH" sz="2800" dirty="0"/>
              <a:t>ขออธิบายใน </a:t>
            </a:r>
            <a:r>
              <a:rPr lang="en-US" sz="2800" dirty="0"/>
              <a:t>main </a:t>
            </a:r>
            <a:r>
              <a:rPr lang="th-TH" sz="2800" dirty="0"/>
              <a:t>ไปก่อนเพื่อความสะดวกนะครับ </a:t>
            </a:r>
            <a:r>
              <a:rPr lang="en-US" sz="2800" dirty="0"/>
              <a:t>^^ 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2032472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0C89A-B02A-F8EC-3C98-0C9096DC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first element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A69CC8-DF56-3E86-7074-7EFC8BF07873}"/>
              </a:ext>
            </a:extLst>
          </p:cNvPr>
          <p:cNvSpPr txBox="1"/>
          <p:nvPr/>
        </p:nvSpPr>
        <p:spPr>
          <a:xfrm>
            <a:off x="895944" y="2113911"/>
            <a:ext cx="632320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main(){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head = 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head 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head-&gt;data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head-&gt;next = 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D6DB36-0271-5FCA-F2A3-471E2BC11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541" y="2113911"/>
            <a:ext cx="5514975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928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0C89A-B02A-F8EC-3C98-0C9096DC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second element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A69CC8-DF56-3E86-7074-7EFC8BF07873}"/>
              </a:ext>
            </a:extLst>
          </p:cNvPr>
          <p:cNvSpPr txBox="1"/>
          <p:nvPr/>
        </p:nvSpPr>
        <p:spPr>
          <a:xfrm>
            <a:off x="109057" y="2607909"/>
            <a:ext cx="585062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head 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head-&gt;data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head-&gt;next = 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head-&gt;next 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(head-&gt;next)-&gt;data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(head-&gt;next)-&gt;next = 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38EE927-7270-E2A7-7443-5E8279B08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8022" y="2297821"/>
            <a:ext cx="6485563" cy="312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20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0C89A-B02A-F8EC-3C98-0C9096DC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third element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A69CC8-DF56-3E86-7074-7EFC8BF07873}"/>
              </a:ext>
            </a:extLst>
          </p:cNvPr>
          <p:cNvSpPr txBox="1"/>
          <p:nvPr/>
        </p:nvSpPr>
        <p:spPr>
          <a:xfrm>
            <a:off x="598415" y="2238794"/>
            <a:ext cx="6111817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 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head-&gt;data 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head-&gt;next = 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(head-&gt;next) 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(head-&gt;next)-&gt;data 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'B’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(head-&gt;next)-&gt;next = 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(head-&gt;next)-&gt;next 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((head-&gt;next)-&gt;next)-&gt;data 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((head-&gt;next)-&gt;next)-&gt;next = 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CD32B6A-1F95-5CDC-AB10-D252C9C54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092" y="2298584"/>
            <a:ext cx="6700202" cy="241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153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0C89A-B02A-F8EC-3C98-0C9096DC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to items</a:t>
            </a:r>
            <a:endParaRPr lang="th-TH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CD32B6A-1F95-5CDC-AB10-D252C9C54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101" y="1930005"/>
            <a:ext cx="8141136" cy="29361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1AAE48-9E39-6376-2EBC-A225FDE6B99F}"/>
              </a:ext>
            </a:extLst>
          </p:cNvPr>
          <p:cNvSpPr txBox="1"/>
          <p:nvPr/>
        </p:nvSpPr>
        <p:spPr>
          <a:xfrm>
            <a:off x="4802044" y="5603731"/>
            <a:ext cx="20697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head-&gt;next</a:t>
            </a:r>
            <a:endParaRPr lang="th-TH" sz="4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C087DD-D6F3-F403-CEA4-E21586FE3373}"/>
              </a:ext>
            </a:extLst>
          </p:cNvPr>
          <p:cNvSpPr txBox="1"/>
          <p:nvPr/>
        </p:nvSpPr>
        <p:spPr>
          <a:xfrm>
            <a:off x="7860716" y="5603731"/>
            <a:ext cx="33778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(head-&gt;next)-&gt;next</a:t>
            </a:r>
            <a:endParaRPr lang="th-TH" sz="4000" b="1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EF26C5C-1495-5B49-6105-E2E6A4DF1A2D}"/>
              </a:ext>
            </a:extLst>
          </p:cNvPr>
          <p:cNvCxnSpPr>
            <a:cxnSpLocks/>
            <a:stCxn id="3" idx="0"/>
          </p:cNvCxnSpPr>
          <p:nvPr/>
        </p:nvCxnSpPr>
        <p:spPr>
          <a:xfrm flipV="1">
            <a:off x="5836943" y="4702067"/>
            <a:ext cx="0" cy="9016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40B47C9-2F0C-45E0-C7B2-23652D4FF499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7952763" y="4702067"/>
            <a:ext cx="1596877" cy="9016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998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0C89A-B02A-F8EC-3C98-0C9096DC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to items</a:t>
            </a:r>
            <a:endParaRPr lang="th-TH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CD32B6A-1F95-5CDC-AB10-D252C9C54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51" y="3878681"/>
            <a:ext cx="6121051" cy="22075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D7704D-617B-87A8-CC25-D2076F00AAF4}"/>
              </a:ext>
            </a:extLst>
          </p:cNvPr>
          <p:cNvSpPr txBox="1"/>
          <p:nvPr/>
        </p:nvSpPr>
        <p:spPr>
          <a:xfrm>
            <a:off x="19597" y="2159589"/>
            <a:ext cx="89072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cout </a:t>
            </a:r>
            <a:r>
              <a:rPr lang="en-US" sz="2400" b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head-&gt;data </a:t>
            </a:r>
            <a:r>
              <a:rPr lang="en-US" sz="2400" b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endl;</a:t>
            </a:r>
          </a:p>
          <a:p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cout </a:t>
            </a:r>
            <a:r>
              <a:rPr lang="en-US" sz="2400" b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(head-&gt;next)-&gt;data </a:t>
            </a:r>
            <a:r>
              <a:rPr lang="en-US" sz="2400" b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endl;</a:t>
            </a:r>
          </a:p>
          <a:p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cout </a:t>
            </a:r>
            <a:r>
              <a:rPr lang="en-US" sz="2400" b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((head-&gt;next)-&gt;next)-&gt;data </a:t>
            </a:r>
            <a:r>
              <a:rPr lang="en-US" sz="2400" b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endl;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C2EAFB-52DC-A116-0B72-04C82F481E3A}"/>
              </a:ext>
            </a:extLst>
          </p:cNvPr>
          <p:cNvSpPr txBox="1"/>
          <p:nvPr/>
        </p:nvSpPr>
        <p:spPr>
          <a:xfrm>
            <a:off x="9406155" y="2759753"/>
            <a:ext cx="1575033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Result:</a:t>
            </a:r>
            <a:endParaRPr lang="th-TH" sz="4400" dirty="0"/>
          </a:p>
          <a:p>
            <a:r>
              <a:rPr lang="th-TH" sz="4400" dirty="0"/>
              <a:t>A</a:t>
            </a:r>
          </a:p>
          <a:p>
            <a:r>
              <a:rPr lang="th-TH" sz="4400" dirty="0"/>
              <a:t>B</a:t>
            </a:r>
          </a:p>
          <a:p>
            <a:r>
              <a:rPr lang="th-TH" sz="44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814085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56D184-CF23-CB2B-4270-F322275A18D5}"/>
              </a:ext>
            </a:extLst>
          </p:cNvPr>
          <p:cNvSpPr txBox="1"/>
          <p:nvPr/>
        </p:nvSpPr>
        <p:spPr>
          <a:xfrm>
            <a:off x="4077050" y="2785145"/>
            <a:ext cx="365516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dirty="0"/>
              <a:t>Happy!?</a:t>
            </a:r>
            <a:endParaRPr lang="th-TH" sz="11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7A2C82-2839-0956-74FC-3C15A25017AC}"/>
              </a:ext>
            </a:extLst>
          </p:cNvPr>
          <p:cNvSpPr txBox="1"/>
          <p:nvPr/>
        </p:nvSpPr>
        <p:spPr>
          <a:xfrm>
            <a:off x="2692865" y="1215485"/>
            <a:ext cx="64780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This is Linked list</a:t>
            </a:r>
            <a:endParaRPr lang="th-TH" sz="9600" dirty="0"/>
          </a:p>
        </p:txBody>
      </p:sp>
    </p:spTree>
    <p:extLst>
      <p:ext uri="{BB962C8B-B14F-4D97-AF65-F5344CB8AC3E}">
        <p14:creationId xmlns:p14="http://schemas.microsoft.com/office/powerpoint/2010/main" val="16974216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FE255C-F875-0A9C-9461-C2837E7AF7DF}"/>
              </a:ext>
            </a:extLst>
          </p:cNvPr>
          <p:cNvSpPr txBox="1"/>
          <p:nvPr/>
        </p:nvSpPr>
        <p:spPr>
          <a:xfrm>
            <a:off x="607613" y="1096941"/>
            <a:ext cx="1116042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How to make it easy to add ?</a:t>
            </a:r>
            <a:endParaRPr lang="th-TH" sz="9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8412CE-40D1-52FA-8929-933B12DA4D63}"/>
              </a:ext>
            </a:extLst>
          </p:cNvPr>
          <p:cNvSpPr txBox="1"/>
          <p:nvPr/>
        </p:nvSpPr>
        <p:spPr>
          <a:xfrm>
            <a:off x="1790460" y="2935528"/>
            <a:ext cx="81467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9600" dirty="0"/>
              <a:t>อย่างไรให้ </a:t>
            </a:r>
            <a:r>
              <a:rPr lang="en-US" sz="9600" dirty="0"/>
              <a:t>add </a:t>
            </a:r>
            <a:r>
              <a:rPr lang="th-TH" sz="9600" dirty="0"/>
              <a:t>ง่ายขึ้น</a:t>
            </a:r>
            <a:r>
              <a:rPr lang="en-US" sz="9600" dirty="0"/>
              <a:t> ?</a:t>
            </a:r>
            <a:endParaRPr lang="th-TH" sz="96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0CE75E9-4E64-A475-52BC-ECB904FDFC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79" y="4774115"/>
            <a:ext cx="1821618" cy="1315089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129B888-6334-6CA4-AD72-3D33FF4897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845" y="4831296"/>
            <a:ext cx="2348955" cy="1131179"/>
          </a:xfrm>
          <a:prstGeom prst="rect">
            <a:avLst/>
          </a:prstGeom>
        </p:spPr>
      </p:pic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CF37130-0F11-87B7-E24B-FDADE7D8F7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078" y="4887479"/>
            <a:ext cx="2980670" cy="107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4769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9DE56-004D-035B-39E2-C9C549670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it more general </a:t>
            </a:r>
            <a:r>
              <a:rPr lang="en-US" u="sng" dirty="0"/>
              <a:t>add</a:t>
            </a:r>
            <a:r>
              <a:rPr lang="en-US" dirty="0"/>
              <a:t> function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76035-C14C-55EE-265B-E6B626953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274" y="2090536"/>
            <a:ext cx="4154229" cy="4023360"/>
          </a:xfrm>
        </p:spPr>
        <p:txBody>
          <a:bodyPr>
            <a:normAutofit/>
          </a:bodyPr>
          <a:lstStyle/>
          <a:p>
            <a:r>
              <a:rPr lang="en-US" sz="3600" dirty="0"/>
              <a:t>- </a:t>
            </a:r>
            <a:r>
              <a:rPr lang="en-US" sz="3600" u="sng" dirty="0"/>
              <a:t>traverse</a:t>
            </a:r>
            <a:r>
              <a:rPr lang="en-US" sz="3600" dirty="0"/>
              <a:t> in list until found </a:t>
            </a:r>
            <a:r>
              <a:rPr lang="en-US" sz="3600" b="1" dirty="0"/>
              <a:t>null</a:t>
            </a:r>
            <a:r>
              <a:rPr lang="en-US" sz="3600" dirty="0"/>
              <a:t> then add new node</a:t>
            </a:r>
          </a:p>
          <a:p>
            <a:endParaRPr lang="en-US" sz="3600" dirty="0"/>
          </a:p>
          <a:p>
            <a:r>
              <a:rPr lang="en-US" sz="3600" dirty="0"/>
              <a:t>- </a:t>
            </a:r>
            <a:r>
              <a:rPr lang="th-TH" sz="3600" u="sng" dirty="0"/>
              <a:t>ท่อง</a:t>
            </a:r>
            <a:r>
              <a:rPr lang="th-TH" sz="3600" dirty="0"/>
              <a:t> ไปใน </a:t>
            </a:r>
            <a:r>
              <a:rPr lang="en-US" sz="3600" dirty="0"/>
              <a:t>list </a:t>
            </a:r>
            <a:r>
              <a:rPr lang="th-TH" sz="3600" dirty="0"/>
              <a:t>จนกว่าจะพบ </a:t>
            </a:r>
            <a:r>
              <a:rPr lang="en-US" sz="3600" b="1" dirty="0"/>
              <a:t>null</a:t>
            </a:r>
            <a:r>
              <a:rPr lang="en-US" sz="3600" dirty="0"/>
              <a:t> </a:t>
            </a:r>
            <a:r>
              <a:rPr lang="th-TH" sz="3600" dirty="0"/>
              <a:t>จากนั้นสร้าง </a:t>
            </a:r>
            <a:r>
              <a:rPr lang="en-US" sz="3600" dirty="0"/>
              <a:t>node </a:t>
            </a:r>
            <a:r>
              <a:rPr lang="th-TH" sz="3600" dirty="0"/>
              <a:t>ใหม่</a:t>
            </a:r>
            <a:endParaRPr lang="th-TH" sz="3600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F52F9A-C1E3-754B-21A4-A10C2A43F58F}"/>
              </a:ext>
            </a:extLst>
          </p:cNvPr>
          <p:cNvSpPr txBox="1"/>
          <p:nvPr/>
        </p:nvSpPr>
        <p:spPr>
          <a:xfrm>
            <a:off x="5513665" y="1978558"/>
            <a:ext cx="609460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for empty head list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-&gt;data =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-&gt;next 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-&gt;next !=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-&gt;next;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-&gt;next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-&gt;next)-&gt;data =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-&gt;next)-&gt;next 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80522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ssassination chain |  P1; P2; P3; HEAD | image tagged in assassination chain | made w/ Imgflip meme maker">
            <a:extLst>
              <a:ext uri="{FF2B5EF4-FFF2-40B4-BE49-F238E27FC236}">
                <a16:creationId xmlns:a16="http://schemas.microsoft.com/office/drawing/2014/main" id="{F21F8F39-5A35-81D1-8534-AF481EF7D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760" y="217239"/>
            <a:ext cx="6016479" cy="601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188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9218218-E63E-9EBE-267D-8273AB392D34}"/>
              </a:ext>
            </a:extLst>
          </p:cNvPr>
          <p:cNvSpPr txBox="1"/>
          <p:nvPr/>
        </p:nvSpPr>
        <p:spPr>
          <a:xfrm>
            <a:off x="609602" y="688063"/>
            <a:ext cx="992781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add_node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head,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head-&gt;data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(head-&gt;next)-&gt;data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((head-&gt;next)-&gt;next)-&gt;data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(((head-&gt;next)-&gt;next)-&gt;next)-&gt;data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44241A-4CA2-9A77-CE75-10F3754933D3}"/>
              </a:ext>
            </a:extLst>
          </p:cNvPr>
          <p:cNvSpPr txBox="1"/>
          <p:nvPr/>
        </p:nvSpPr>
        <p:spPr>
          <a:xfrm>
            <a:off x="1068199" y="3662180"/>
            <a:ext cx="112132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Result :</a:t>
            </a:r>
            <a:endParaRPr lang="th-TH" sz="2800" b="1" dirty="0"/>
          </a:p>
          <a:p>
            <a:r>
              <a:rPr lang="th-TH" sz="2800" b="1" dirty="0"/>
              <a:t>A</a:t>
            </a:r>
          </a:p>
          <a:p>
            <a:r>
              <a:rPr lang="th-TH" sz="2800" b="1" dirty="0"/>
              <a:t>B</a:t>
            </a:r>
          </a:p>
          <a:p>
            <a:r>
              <a:rPr lang="th-TH" sz="2800" b="1" dirty="0"/>
              <a:t>C</a:t>
            </a:r>
          </a:p>
          <a:p>
            <a:r>
              <a:rPr lang="th-TH" sz="2800" b="1" dirty="0"/>
              <a:t>D</a:t>
            </a:r>
          </a:p>
        </p:txBody>
      </p:sp>
      <p:pic>
        <p:nvPicPr>
          <p:cNvPr id="8" name="Content Placeholder 8" descr="A picture containing text, clock, device&#10;&#10;Description automatically generated">
            <a:extLst>
              <a:ext uri="{FF2B5EF4-FFF2-40B4-BE49-F238E27FC236}">
                <a16:creationId xmlns:a16="http://schemas.microsoft.com/office/drawing/2014/main" id="{2BF5B03E-593C-79FC-1C06-C2D44337D4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713" y="3980432"/>
            <a:ext cx="7761811" cy="2257785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E637077-020D-5708-9A99-34F85066D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416" y="3344862"/>
            <a:ext cx="3524523" cy="127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932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C5F542-5656-BD60-6194-5C7131E77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  <a:endParaRPr lang="th-T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378537-113E-D73D-1685-E2DE976E77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Insert at index</a:t>
            </a:r>
            <a:endParaRPr lang="th-TH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6D517-217C-627F-5300-BCD088B92B09}"/>
              </a:ext>
            </a:extLst>
          </p:cNvPr>
          <p:cNvSpPr txBox="1"/>
          <p:nvPr/>
        </p:nvSpPr>
        <p:spPr>
          <a:xfrm>
            <a:off x="4278383" y="2074783"/>
            <a:ext cx="6333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Can we add in-between structure ?</a:t>
            </a:r>
            <a:endParaRPr lang="th-TH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77F8FB-E94E-0AF8-7B30-46AF1C47E8F6}"/>
              </a:ext>
            </a:extLst>
          </p:cNvPr>
          <p:cNvSpPr txBox="1"/>
          <p:nvPr/>
        </p:nvSpPr>
        <p:spPr>
          <a:xfrm>
            <a:off x="4278383" y="2782669"/>
            <a:ext cx="7373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4000" dirty="0"/>
              <a:t>สามารถ </a:t>
            </a:r>
            <a:r>
              <a:rPr lang="en-US" sz="4000" dirty="0"/>
              <a:t>add </a:t>
            </a:r>
            <a:r>
              <a:rPr lang="th-TH" sz="4000" dirty="0"/>
              <a:t>ตรงกรางระหว่าง </a:t>
            </a:r>
            <a:r>
              <a:rPr lang="en-US" sz="4000" dirty="0"/>
              <a:t>structure </a:t>
            </a:r>
            <a:r>
              <a:rPr lang="th-TH" sz="4000" dirty="0"/>
              <a:t>ได้หรือไม่</a:t>
            </a:r>
            <a:r>
              <a:rPr lang="en-US" sz="4000" dirty="0"/>
              <a:t> ?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64277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ock, device, gauge&#10;&#10;Description automatically generated">
            <a:extLst>
              <a:ext uri="{FF2B5EF4-FFF2-40B4-BE49-F238E27FC236}">
                <a16:creationId xmlns:a16="http://schemas.microsoft.com/office/drawing/2014/main" id="{FA68630E-CE95-3E82-4F84-F5E14C1656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42" y="1671307"/>
            <a:ext cx="11347764" cy="30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1557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193A6A-AA5E-6643-8153-495FCE723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it OOP – Node constructor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618926-C4E6-24DF-1245-6EA8B8E9CB3F}"/>
              </a:ext>
            </a:extLst>
          </p:cNvPr>
          <p:cNvSpPr txBox="1"/>
          <p:nvPr/>
        </p:nvSpPr>
        <p:spPr>
          <a:xfrm>
            <a:off x="1189559" y="2130804"/>
            <a:ext cx="41542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data;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next;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Node(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data =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next = 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pic>
        <p:nvPicPr>
          <p:cNvPr id="9" name="Picture 8" descr="Text&#10;&#10;Description automatically generated with medium confidence">
            <a:extLst>
              <a:ext uri="{FF2B5EF4-FFF2-40B4-BE49-F238E27FC236}">
                <a16:creationId xmlns:a16="http://schemas.microsoft.com/office/drawing/2014/main" id="{F32692C6-D4E7-8D7B-41B8-1E9F1DA7F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537" y="2659310"/>
            <a:ext cx="3621029" cy="229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9162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9B235-4EF2-E69A-8891-FCF4A5EC8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 list Class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D56EA-69CA-9533-CD41-6BE1FE15A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29639"/>
            <a:ext cx="10058400" cy="4546677"/>
          </a:xfrm>
        </p:spPr>
        <p:txBody>
          <a:bodyPr>
            <a:normAutofit/>
          </a:bodyPr>
          <a:lstStyle/>
          <a:p>
            <a:r>
              <a:rPr lang="en-US" sz="3600" dirty="0"/>
              <a:t>- attribute</a:t>
            </a:r>
          </a:p>
          <a:p>
            <a:pPr lvl="1"/>
            <a:r>
              <a:rPr lang="en-US" sz="3200" dirty="0"/>
              <a:t>Node* head</a:t>
            </a:r>
          </a:p>
          <a:p>
            <a:r>
              <a:rPr lang="en-US" sz="3600" dirty="0"/>
              <a:t>- method</a:t>
            </a:r>
          </a:p>
          <a:p>
            <a:pPr lvl="1"/>
            <a:r>
              <a:rPr lang="en-US" sz="3200" dirty="0" err="1"/>
              <a:t>push_back</a:t>
            </a:r>
            <a:r>
              <a:rPr lang="en-US" sz="3200" dirty="0"/>
              <a:t>(item) / append(item) / </a:t>
            </a:r>
            <a:r>
              <a:rPr lang="en-US" sz="3200" dirty="0" err="1"/>
              <a:t>insertLast</a:t>
            </a:r>
            <a:r>
              <a:rPr lang="en-US" sz="3200" dirty="0"/>
              <a:t> / </a:t>
            </a:r>
            <a:r>
              <a:rPr lang="en-US" sz="3200" dirty="0" err="1"/>
              <a:t>insertTail</a:t>
            </a:r>
            <a:endParaRPr lang="en-US" sz="3200" dirty="0"/>
          </a:p>
          <a:p>
            <a:pPr lvl="2"/>
            <a:r>
              <a:rPr lang="en-US" sz="2400" dirty="0"/>
              <a:t>Add item to last of list / </a:t>
            </a:r>
            <a:r>
              <a:rPr lang="th-TH" sz="2400" dirty="0"/>
              <a:t>เพิ่ม </a:t>
            </a:r>
            <a:r>
              <a:rPr lang="en-US" sz="2400" dirty="0"/>
              <a:t>item </a:t>
            </a:r>
            <a:r>
              <a:rPr lang="th-TH" sz="2400" dirty="0"/>
              <a:t>ต่อจากสมาชิกตัวสุดท้าย</a:t>
            </a:r>
          </a:p>
          <a:p>
            <a:pPr lvl="1"/>
            <a:r>
              <a:rPr lang="en-US" sz="3200" dirty="0"/>
              <a:t>print() print all member in the list / print </a:t>
            </a:r>
            <a:r>
              <a:rPr lang="th-TH" sz="3200" dirty="0"/>
              <a:t>สมาชิกทุกตัวใน </a:t>
            </a:r>
            <a:r>
              <a:rPr lang="en-US" sz="3200" dirty="0"/>
              <a:t>list</a:t>
            </a:r>
          </a:p>
          <a:p>
            <a:pPr lvl="1"/>
            <a:r>
              <a:rPr lang="en-US" sz="3200" dirty="0" err="1"/>
              <a:t>push_front</a:t>
            </a:r>
            <a:r>
              <a:rPr lang="en-US" sz="3200" dirty="0"/>
              <a:t>(item) / push(item) </a:t>
            </a:r>
          </a:p>
          <a:p>
            <a:pPr lvl="2"/>
            <a:r>
              <a:rPr lang="en-US" sz="2400" dirty="0"/>
              <a:t>Add item to beginning of the list / </a:t>
            </a:r>
            <a:r>
              <a:rPr lang="th-TH" sz="2400" dirty="0"/>
              <a:t>เพิ่ม </a:t>
            </a:r>
            <a:r>
              <a:rPr lang="en-US" sz="2400" dirty="0"/>
              <a:t>item </a:t>
            </a:r>
            <a:r>
              <a:rPr lang="th-TH" sz="2400" dirty="0"/>
              <a:t>เข้ามาเป็นตัวแรกสุดของ </a:t>
            </a:r>
            <a:r>
              <a:rPr lang="en-US" sz="2400" dirty="0"/>
              <a:t>list</a:t>
            </a:r>
            <a:endParaRPr lang="th-TH" sz="2400" dirty="0"/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67913CEC-AB12-71F4-0DEB-FD0D7E97A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2583" y="1996580"/>
            <a:ext cx="2672946" cy="413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4642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9B235-4EF2-E69A-8891-FCF4A5EC8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 list Class (Continue)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D56EA-69CA-9533-CD41-6BE1FE15A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29639"/>
            <a:ext cx="10058400" cy="4546677"/>
          </a:xfrm>
        </p:spPr>
        <p:txBody>
          <a:bodyPr>
            <a:normAutofit/>
          </a:bodyPr>
          <a:lstStyle/>
          <a:p>
            <a:r>
              <a:rPr lang="en-US" sz="4000" dirty="0"/>
              <a:t>- method</a:t>
            </a:r>
          </a:p>
          <a:p>
            <a:pPr lvl="1"/>
            <a:r>
              <a:rPr lang="en-US" sz="3600" dirty="0" err="1"/>
              <a:t>remove_at</a:t>
            </a:r>
            <a:r>
              <a:rPr lang="en-US" sz="3600" dirty="0"/>
              <a:t>(index)</a:t>
            </a:r>
            <a:r>
              <a:rPr lang="th-TH" sz="3600" dirty="0"/>
              <a:t> </a:t>
            </a:r>
            <a:r>
              <a:rPr lang="en-US" sz="3200" dirty="0"/>
              <a:t>remove member at index / </a:t>
            </a:r>
            <a:r>
              <a:rPr lang="th-TH" sz="3200" dirty="0"/>
              <a:t>ลบสมาชิกตัวที่ </a:t>
            </a:r>
            <a:r>
              <a:rPr lang="en-US" sz="3200" dirty="0"/>
              <a:t>index</a:t>
            </a:r>
            <a:endParaRPr lang="th-TH" sz="2400" dirty="0"/>
          </a:p>
          <a:p>
            <a:pPr lvl="1"/>
            <a:r>
              <a:rPr lang="en-US" sz="3600" dirty="0" err="1"/>
              <a:t>insert_after</a:t>
            </a:r>
            <a:r>
              <a:rPr lang="en-US" sz="3600" dirty="0"/>
              <a:t>(</a:t>
            </a:r>
            <a:r>
              <a:rPr lang="en-US" sz="3600" dirty="0" err="1"/>
              <a:t>item,index</a:t>
            </a:r>
            <a:r>
              <a:rPr lang="en-US" sz="3600" dirty="0"/>
              <a:t>) </a:t>
            </a:r>
          </a:p>
          <a:p>
            <a:pPr lvl="2"/>
            <a:r>
              <a:rPr lang="en-US" sz="2800" dirty="0"/>
              <a:t>insert new member at index / </a:t>
            </a:r>
            <a:r>
              <a:rPr lang="th-TH" sz="2800" dirty="0"/>
              <a:t>แทรก </a:t>
            </a:r>
            <a:r>
              <a:rPr lang="en-US" sz="2800" dirty="0"/>
              <a:t>item </a:t>
            </a:r>
            <a:r>
              <a:rPr lang="th-TH" sz="2800" dirty="0"/>
              <a:t>ตัวใหม่เข้าไปหลังจาก </a:t>
            </a:r>
            <a:r>
              <a:rPr lang="en-US" sz="2800" dirty="0"/>
              <a:t>index</a:t>
            </a:r>
            <a:endParaRPr lang="en-US" sz="3200" dirty="0"/>
          </a:p>
          <a:p>
            <a:pPr lvl="1"/>
            <a:r>
              <a:rPr lang="en-US" sz="3600" dirty="0"/>
              <a:t>size() </a:t>
            </a:r>
            <a:r>
              <a:rPr lang="en-US" sz="2800" dirty="0"/>
              <a:t>return number of items in list / return </a:t>
            </a:r>
            <a:r>
              <a:rPr lang="th-TH" sz="2800" dirty="0"/>
              <a:t>ค่าของจำนวนสมาชิกใน </a:t>
            </a:r>
            <a:r>
              <a:rPr lang="en-US" sz="2800" dirty="0"/>
              <a:t>list</a:t>
            </a:r>
          </a:p>
          <a:p>
            <a:pPr lvl="1"/>
            <a:r>
              <a:rPr lang="en-US" sz="3200" dirty="0"/>
              <a:t>at(index) </a:t>
            </a:r>
            <a:r>
              <a:rPr lang="en-US" sz="2800" dirty="0"/>
              <a:t>return member at index / return </a:t>
            </a:r>
            <a:r>
              <a:rPr lang="th-TH" sz="2800" dirty="0"/>
              <a:t>สมาชิกในตำแหน่งที่ </a:t>
            </a:r>
            <a:r>
              <a:rPr lang="en-US" sz="2800" dirty="0"/>
              <a:t>index</a:t>
            </a:r>
          </a:p>
          <a:p>
            <a:pPr lvl="1"/>
            <a:r>
              <a:rPr lang="en-US" sz="3200" dirty="0"/>
              <a:t>find(item) </a:t>
            </a:r>
            <a:r>
              <a:rPr lang="en-US" sz="2800" dirty="0"/>
              <a:t>find item in list / </a:t>
            </a:r>
            <a:r>
              <a:rPr lang="th-TH" sz="2800" dirty="0"/>
              <a:t>หา </a:t>
            </a:r>
            <a:r>
              <a:rPr lang="en-US" sz="2800" dirty="0"/>
              <a:t>item </a:t>
            </a:r>
            <a:r>
              <a:rPr lang="th-TH" sz="2800" dirty="0"/>
              <a:t>ใน </a:t>
            </a:r>
            <a:r>
              <a:rPr lang="en-US" sz="2800" dirty="0"/>
              <a:t>list</a:t>
            </a:r>
            <a:endParaRPr lang="th-TH" sz="2800" dirty="0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5030F32F-BC96-E9AE-00D2-545EBA4EB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4921" y="3061980"/>
            <a:ext cx="2370943" cy="366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8814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5EF79-56E4-6111-20AE-97CE3BC11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07EF7A-4596-E949-8268-F8EC3F569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450757"/>
          </a:xfrm>
        </p:spPr>
        <p:txBody>
          <a:bodyPr>
            <a:normAutofit/>
          </a:bodyPr>
          <a:lstStyle/>
          <a:p>
            <a:r>
              <a:rPr lang="en-US" sz="3600" dirty="0"/>
              <a:t>- all new head must be null</a:t>
            </a:r>
          </a:p>
          <a:p>
            <a:r>
              <a:rPr lang="en-US" sz="3600" dirty="0"/>
              <a:t>- head </a:t>
            </a:r>
            <a:r>
              <a:rPr lang="th-TH" sz="3600" dirty="0"/>
              <a:t>ของ </a:t>
            </a:r>
            <a:r>
              <a:rPr lang="en-US" sz="3600" dirty="0"/>
              <a:t>object </a:t>
            </a:r>
            <a:r>
              <a:rPr lang="th-TH" sz="3600" dirty="0"/>
              <a:t>ที่สร้างใหม่จะเริ่มต้นด้วย </a:t>
            </a:r>
            <a:r>
              <a:rPr lang="en-US" sz="3600" dirty="0"/>
              <a:t>null </a:t>
            </a:r>
            <a:r>
              <a:rPr lang="th-TH" sz="3600" dirty="0"/>
              <a:t>เสมอ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07DFC5-C4D1-68AE-243C-622471CEEF65}"/>
              </a:ext>
            </a:extLst>
          </p:cNvPr>
          <p:cNvSpPr txBox="1"/>
          <p:nvPr/>
        </p:nvSpPr>
        <p:spPr>
          <a:xfrm>
            <a:off x="1168167" y="3429000"/>
            <a:ext cx="609460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Linked_list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head;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Linked_list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head = 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2188703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B1F70-6378-FF12-8B0D-0EC6CDCAA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push_back</a:t>
            </a:r>
            <a:r>
              <a:rPr lang="en-US" dirty="0"/>
              <a:t>(item) </a:t>
            </a:r>
            <a:r>
              <a:rPr lang="en-US" sz="2800" dirty="0"/>
              <a:t>Add item to last of list / </a:t>
            </a:r>
            <a:r>
              <a:rPr lang="th-TH" sz="2800" dirty="0"/>
              <a:t>เพิ่ม </a:t>
            </a:r>
            <a:r>
              <a:rPr lang="en-US" sz="2800" dirty="0"/>
              <a:t>item </a:t>
            </a:r>
            <a:r>
              <a:rPr lang="th-TH" sz="2800" dirty="0"/>
              <a:t>ต่อจากสมาชิกตัวสุดท้าย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52A132-5828-01CC-9CEC-354CFA222331}"/>
              </a:ext>
            </a:extLst>
          </p:cNvPr>
          <p:cNvSpPr txBox="1"/>
          <p:nvPr/>
        </p:nvSpPr>
        <p:spPr>
          <a:xfrm>
            <a:off x="665837" y="2009163"/>
            <a:ext cx="891540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push_back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insert to last node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(head == 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for empty head list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head =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p = head;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(p-&gt;next != 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p = p-&gt;next;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p-&gt;next =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2F0054-CF49-361C-ED80-48C7E873CF60}"/>
              </a:ext>
            </a:extLst>
          </p:cNvPr>
          <p:cNvSpPr txBox="1"/>
          <p:nvPr/>
        </p:nvSpPr>
        <p:spPr>
          <a:xfrm>
            <a:off x="7375942" y="4999839"/>
            <a:ext cx="46958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* Same as </a:t>
            </a:r>
            <a:r>
              <a:rPr lang="en-US" sz="3600" dirty="0" err="1"/>
              <a:t>add_node</a:t>
            </a:r>
            <a:r>
              <a:rPr lang="en-US" sz="3600" dirty="0"/>
              <a:t>(item) </a:t>
            </a:r>
          </a:p>
          <a:p>
            <a:r>
              <a:rPr lang="th-TH" sz="3600" dirty="0"/>
              <a:t>* เหมือนกันกับ </a:t>
            </a:r>
            <a:r>
              <a:rPr lang="en-US" sz="3600" dirty="0" err="1"/>
              <a:t>add_node</a:t>
            </a:r>
            <a:r>
              <a:rPr lang="en-US" sz="3600" dirty="0"/>
              <a:t>(item)</a:t>
            </a:r>
          </a:p>
          <a:p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11894873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F595B-1DE4-159C-D259-81C60FE9B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print()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77F93-2CE1-4742-88DF-18465DFCF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182692"/>
          </a:xfrm>
        </p:spPr>
        <p:txBody>
          <a:bodyPr>
            <a:normAutofit/>
          </a:bodyPr>
          <a:lstStyle/>
          <a:p>
            <a:r>
              <a:rPr lang="en-US" sz="3200" dirty="0"/>
              <a:t>- </a:t>
            </a:r>
            <a:r>
              <a:rPr lang="en-US" sz="3200" u="sng" dirty="0"/>
              <a:t>traverse</a:t>
            </a:r>
            <a:r>
              <a:rPr lang="en-US" sz="3200" dirty="0"/>
              <a:t> in list and print until found </a:t>
            </a:r>
            <a:r>
              <a:rPr lang="en-US" sz="3200" b="1" dirty="0"/>
              <a:t>null</a:t>
            </a:r>
            <a:endParaRPr lang="en-US" sz="3200" dirty="0"/>
          </a:p>
          <a:p>
            <a:r>
              <a:rPr lang="en-US" sz="3200" dirty="0"/>
              <a:t>- </a:t>
            </a:r>
            <a:r>
              <a:rPr lang="th-TH" sz="3200" u="sng" dirty="0"/>
              <a:t>ท่อง</a:t>
            </a:r>
            <a:r>
              <a:rPr lang="th-TH" sz="3200" dirty="0"/>
              <a:t> ไปใน </a:t>
            </a:r>
            <a:r>
              <a:rPr lang="en-US" sz="3200" dirty="0"/>
              <a:t>list </a:t>
            </a:r>
            <a:r>
              <a:rPr lang="th-TH" sz="3200" dirty="0"/>
              <a:t>และ </a:t>
            </a:r>
            <a:r>
              <a:rPr lang="en-US" sz="3200" dirty="0"/>
              <a:t>print </a:t>
            </a:r>
            <a:r>
              <a:rPr lang="th-TH" sz="3200" dirty="0"/>
              <a:t>จนกว่าจะพบ </a:t>
            </a:r>
            <a:r>
              <a:rPr lang="en-US" sz="3200" b="1" dirty="0"/>
              <a:t>null</a:t>
            </a:r>
            <a:endParaRPr lang="th-TH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93CE31-3A8F-AE93-462D-7E0709BFD96E}"/>
              </a:ext>
            </a:extLst>
          </p:cNvPr>
          <p:cNvSpPr txBox="1"/>
          <p:nvPr/>
        </p:nvSpPr>
        <p:spPr>
          <a:xfrm>
            <a:off x="497048" y="3136800"/>
            <a:ext cx="723760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print(){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p = head;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(p!=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p-&gt;data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"-&gt;"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p=p-&gt;next;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"null"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pic>
        <p:nvPicPr>
          <p:cNvPr id="6" name="Content Placeholder 8" descr="A picture containing text, clock, device&#10;&#10;Description automatically generated">
            <a:extLst>
              <a:ext uri="{FF2B5EF4-FFF2-40B4-BE49-F238E27FC236}">
                <a16:creationId xmlns:a16="http://schemas.microsoft.com/office/drawing/2014/main" id="{1DDAF74F-B6B7-12AE-119F-061FC73D0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671" y="4427866"/>
            <a:ext cx="4562795" cy="148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5813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75E2-EF1E-8E89-6574-310A8076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E7915-3A4A-3790-FE3E-8F179833773E}"/>
              </a:ext>
            </a:extLst>
          </p:cNvPr>
          <p:cNvSpPr txBox="1"/>
          <p:nvPr/>
        </p:nvSpPr>
        <p:spPr>
          <a:xfrm>
            <a:off x="2485239" y="2087022"/>
            <a:ext cx="492224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Linked_list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l1;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l1.print();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2D0163C-5BDB-A171-5B58-69533D79B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3783435"/>
            <a:ext cx="6845808" cy="24689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590ADE-1286-DA24-517E-293EC4D38210}"/>
              </a:ext>
            </a:extLst>
          </p:cNvPr>
          <p:cNvSpPr txBox="1"/>
          <p:nvPr/>
        </p:nvSpPr>
        <p:spPr>
          <a:xfrm>
            <a:off x="8795438" y="3010352"/>
            <a:ext cx="286693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Result :</a:t>
            </a:r>
            <a:endParaRPr lang="th-TH" sz="4000" dirty="0"/>
          </a:p>
          <a:p>
            <a:r>
              <a:rPr lang="th-TH" sz="4000" dirty="0"/>
              <a:t>A-&gt;B-&gt;C-&gt;</a:t>
            </a:r>
            <a:r>
              <a:rPr lang="th-TH" sz="4000" dirty="0" err="1"/>
              <a:t>null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3625830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71858-4D28-9ECA-73C0-8FE0675B1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96A12-4581-5DA5-FFFF-54A09296D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basic dynamic size structure</a:t>
            </a:r>
          </a:p>
          <a:p>
            <a:r>
              <a:rPr lang="en-US" sz="4400" dirty="0"/>
              <a:t>- easy to </a:t>
            </a:r>
            <a:r>
              <a:rPr lang="en-US" sz="4400" u="sng" dirty="0"/>
              <a:t>insert</a:t>
            </a:r>
            <a:r>
              <a:rPr lang="en-US" sz="4400" dirty="0"/>
              <a:t> and </a:t>
            </a:r>
            <a:r>
              <a:rPr lang="en-US" sz="4400" u="sng" dirty="0"/>
              <a:t>delete</a:t>
            </a:r>
            <a:r>
              <a:rPr lang="en-US" sz="4400" dirty="0"/>
              <a:t> member in structure</a:t>
            </a:r>
          </a:p>
          <a:p>
            <a:r>
              <a:rPr lang="en-US" sz="4400" dirty="0"/>
              <a:t>- use to build further advance data structure</a:t>
            </a:r>
          </a:p>
          <a:p>
            <a:r>
              <a:rPr lang="en-US" sz="4400" dirty="0"/>
              <a:t>- linear structure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13549780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EE262-0B4C-9988-B094-CCF2B6E90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895" y="76878"/>
            <a:ext cx="11400639" cy="1450757"/>
          </a:xfrm>
        </p:spPr>
        <p:txBody>
          <a:bodyPr>
            <a:normAutofit/>
          </a:bodyPr>
          <a:lstStyle/>
          <a:p>
            <a:r>
              <a:rPr lang="en-US" dirty="0" err="1"/>
              <a:t>Push_front</a:t>
            </a:r>
            <a:r>
              <a:rPr lang="en-US" dirty="0"/>
              <a:t>(item) </a:t>
            </a:r>
            <a:r>
              <a:rPr lang="en-US" sz="3100" dirty="0"/>
              <a:t>Add item to beginning of the list / </a:t>
            </a:r>
            <a:r>
              <a:rPr lang="th-TH" sz="3100" dirty="0"/>
              <a:t>เพิ่ม </a:t>
            </a:r>
            <a:r>
              <a:rPr lang="en-US" sz="3100" dirty="0"/>
              <a:t>item </a:t>
            </a:r>
            <a:r>
              <a:rPr lang="th-TH" sz="3100" dirty="0"/>
              <a:t>เข้ามาเป็นตัวแรกสุดของ </a:t>
            </a:r>
            <a:r>
              <a:rPr lang="en-US" sz="3100" dirty="0"/>
              <a:t>list</a:t>
            </a:r>
            <a:endParaRPr lang="th-TH" dirty="0"/>
          </a:p>
        </p:txBody>
      </p:sp>
      <p:pic>
        <p:nvPicPr>
          <p:cNvPr id="5" name="Content Placeholder 4" descr="A picture containing text, clock, device&#10;&#10;Description automatically generated">
            <a:extLst>
              <a:ext uri="{FF2B5EF4-FFF2-40B4-BE49-F238E27FC236}">
                <a16:creationId xmlns:a16="http://schemas.microsoft.com/office/drawing/2014/main" id="{A2A1A041-67DE-578E-0CB8-0E5DD08BE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607" y="2017412"/>
            <a:ext cx="7022493" cy="126058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A610E4-FA50-FD6A-6423-924F96BDDE3C}"/>
              </a:ext>
            </a:extLst>
          </p:cNvPr>
          <p:cNvSpPr txBox="1"/>
          <p:nvPr/>
        </p:nvSpPr>
        <p:spPr>
          <a:xfrm>
            <a:off x="5670608" y="3536942"/>
            <a:ext cx="30486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push_front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0AAAE31F-A8E2-52EE-6783-B99B09D10E2A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 flipV="1">
            <a:off x="4253218" y="3767774"/>
            <a:ext cx="1417390" cy="686779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B770ADA2-F0D0-CA93-A0A7-88C808BCE9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45" y="3842294"/>
            <a:ext cx="10133901" cy="237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2188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42BB2-3F51-ED3F-3CA0-9A970143A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Push_front</a:t>
            </a:r>
            <a:r>
              <a:rPr lang="en-US" dirty="0"/>
              <a:t>(item) step by step</a:t>
            </a:r>
            <a:endParaRPr lang="th-TH" dirty="0"/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67B943C-1ECF-E6FF-9245-93679863A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524" y="4144927"/>
            <a:ext cx="4800498" cy="169647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B765FB-DA08-0063-DBC0-0FFCF521ED90}"/>
              </a:ext>
            </a:extLst>
          </p:cNvPr>
          <p:cNvSpPr txBox="1"/>
          <p:nvPr/>
        </p:nvSpPr>
        <p:spPr>
          <a:xfrm>
            <a:off x="492034" y="4454554"/>
            <a:ext cx="59666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- Assign next of new node to be same as head</a:t>
            </a:r>
          </a:p>
          <a:p>
            <a:r>
              <a:rPr lang="th-TH" sz="3200" dirty="0"/>
              <a:t>- กำหนดค่า </a:t>
            </a:r>
            <a:r>
              <a:rPr lang="en-US" sz="3200" dirty="0"/>
              <a:t>next </a:t>
            </a:r>
            <a:r>
              <a:rPr lang="th-TH" sz="3200" dirty="0"/>
              <a:t>ของ </a:t>
            </a:r>
            <a:r>
              <a:rPr lang="en-US" sz="3200" dirty="0"/>
              <a:t>node </a:t>
            </a:r>
            <a:r>
              <a:rPr lang="th-TH" sz="3200" dirty="0"/>
              <a:t>ใหม่มีค่าเท่ากับ </a:t>
            </a:r>
            <a:r>
              <a:rPr lang="en-US" sz="3200" dirty="0"/>
              <a:t>head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21387FA-DFC2-3ACB-7F73-519B4A850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217" y="2054517"/>
            <a:ext cx="4257460" cy="15354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C4A51A-B904-BCEE-4502-CE414DF63AE2}"/>
              </a:ext>
            </a:extLst>
          </p:cNvPr>
          <p:cNvSpPr txBox="1"/>
          <p:nvPr/>
        </p:nvSpPr>
        <p:spPr>
          <a:xfrm>
            <a:off x="1249959" y="2774101"/>
            <a:ext cx="29065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000" dirty="0"/>
              <a:t>จากเดิม </a:t>
            </a:r>
            <a:r>
              <a:rPr lang="en-US" sz="4000" dirty="0"/>
              <a:t>/ previous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39087827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42BB2-3F51-ED3F-3CA0-9A970143A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Push_front</a:t>
            </a:r>
            <a:r>
              <a:rPr lang="en-US" dirty="0"/>
              <a:t>(item) step by step</a:t>
            </a:r>
            <a:endParaRPr lang="th-TH" dirty="0"/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67B943C-1ECF-E6FF-9245-93679863A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435" y="1915796"/>
            <a:ext cx="2759800" cy="975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B765FB-DA08-0063-DBC0-0FFCF521ED90}"/>
              </a:ext>
            </a:extLst>
          </p:cNvPr>
          <p:cNvSpPr txBox="1"/>
          <p:nvPr/>
        </p:nvSpPr>
        <p:spPr>
          <a:xfrm>
            <a:off x="415250" y="3280095"/>
            <a:ext cx="429476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- Assign head to be new node</a:t>
            </a:r>
          </a:p>
          <a:p>
            <a:r>
              <a:rPr lang="th-TH" sz="3200" dirty="0"/>
              <a:t>- กำหนดค่า </a:t>
            </a:r>
            <a:r>
              <a:rPr lang="en-US" sz="3200" dirty="0"/>
              <a:t>head </a:t>
            </a:r>
            <a:r>
              <a:rPr lang="th-TH" sz="3200" dirty="0"/>
              <a:t>ให้เป็น </a:t>
            </a:r>
            <a:r>
              <a:rPr lang="en-US" sz="3200" dirty="0"/>
              <a:t>new node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C4A51A-B904-BCEE-4502-CE414DF63AE2}"/>
              </a:ext>
            </a:extLst>
          </p:cNvPr>
          <p:cNvSpPr txBox="1"/>
          <p:nvPr/>
        </p:nvSpPr>
        <p:spPr>
          <a:xfrm>
            <a:off x="492034" y="2063490"/>
            <a:ext cx="29065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000" dirty="0"/>
              <a:t>จากเดิม </a:t>
            </a:r>
            <a:r>
              <a:rPr lang="en-US" sz="4000" dirty="0"/>
              <a:t>/ previous</a:t>
            </a:r>
            <a:endParaRPr lang="th-TH" sz="4000" dirty="0"/>
          </a:p>
        </p:txBody>
      </p:sp>
      <p:pic>
        <p:nvPicPr>
          <p:cNvPr id="3" name="Picture 2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13E48930-1421-6937-753E-ED2678FB29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091" y="4551481"/>
            <a:ext cx="7313076" cy="17152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8030A0-30E7-5A19-29ED-2D54D0E2BB6A}"/>
              </a:ext>
            </a:extLst>
          </p:cNvPr>
          <p:cNvSpPr txBox="1"/>
          <p:nvPr/>
        </p:nvSpPr>
        <p:spPr>
          <a:xfrm>
            <a:off x="8674217" y="3013501"/>
            <a:ext cx="1324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Done!</a:t>
            </a:r>
            <a:endParaRPr lang="th-TH" sz="4800" b="1" dirty="0"/>
          </a:p>
        </p:txBody>
      </p:sp>
    </p:spTree>
    <p:extLst>
      <p:ext uri="{BB962C8B-B14F-4D97-AF65-F5344CB8AC3E}">
        <p14:creationId xmlns:p14="http://schemas.microsoft.com/office/powerpoint/2010/main" val="37157660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A0F56-F5FF-EEA7-19AF-F487E15C7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Push_front</a:t>
            </a:r>
            <a:r>
              <a:rPr lang="en-US" dirty="0"/>
              <a:t>(item)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39B13-C77E-B807-94C1-A5F8B854E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90" y="2089015"/>
            <a:ext cx="8382280" cy="4023360"/>
          </a:xfrm>
        </p:spPr>
        <p:txBody>
          <a:bodyPr>
            <a:normAutofit fontScale="92500" lnSpcReduction="20000"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push_front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insert to first of list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(head ==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for empty head list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head =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-&gt;next = head;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step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head =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step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endParaRPr lang="th-TH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CC393E5-971F-2917-F2F0-BE462B262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816" y="2264242"/>
            <a:ext cx="2653864" cy="957131"/>
          </a:xfrm>
          <a:prstGeom prst="rect">
            <a:avLst/>
          </a:prstGeom>
        </p:spPr>
      </p:pic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205C20D-DFA6-3B1B-A93B-AA2F81263F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270" y="3632032"/>
            <a:ext cx="2653864" cy="937862"/>
          </a:xfrm>
          <a:prstGeom prst="rect">
            <a:avLst/>
          </a:prstGeom>
        </p:spPr>
      </p:pic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DB9E0E16-1283-293A-83F1-64C4F1A1BA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405" y="4980553"/>
            <a:ext cx="3812275" cy="89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5440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DB142-645C-84AB-3B0B-F172646C8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</a:t>
            </a:r>
            <a:endParaRPr lang="th-TH" dirty="0"/>
          </a:p>
        </p:txBody>
      </p:sp>
      <p:pic>
        <p:nvPicPr>
          <p:cNvPr id="4" name="Content Placeholder 3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BB0E90CB-8A08-2D90-5B81-04F9EF7FE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913" y="477926"/>
            <a:ext cx="4553825" cy="10681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0B7699-B0A9-B674-C009-B5816C16741E}"/>
              </a:ext>
            </a:extLst>
          </p:cNvPr>
          <p:cNvSpPr txBox="1"/>
          <p:nvPr/>
        </p:nvSpPr>
        <p:spPr>
          <a:xfrm>
            <a:off x="799051" y="2234990"/>
            <a:ext cx="482157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Linked_list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l1;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l1.print();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l1.push_front(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l1.push_front(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'G'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l1.print();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342EA7-A640-7FC6-A398-AC1316618BC1}"/>
              </a:ext>
            </a:extLst>
          </p:cNvPr>
          <p:cNvSpPr txBox="1"/>
          <p:nvPr/>
        </p:nvSpPr>
        <p:spPr>
          <a:xfrm>
            <a:off x="6960066" y="4081649"/>
            <a:ext cx="451607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Result:</a:t>
            </a:r>
            <a:endParaRPr lang="th-TH" sz="3600" dirty="0"/>
          </a:p>
          <a:p>
            <a:r>
              <a:rPr lang="th-TH" sz="3600" dirty="0"/>
              <a:t>G-&gt;F-&gt;A-&gt;B-&gt;C-&gt;</a:t>
            </a:r>
            <a:r>
              <a:rPr lang="th-TH" sz="3600" dirty="0" err="1"/>
              <a:t>null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16886429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5FE1-A950-BE67-E0A1-2DEA635C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remove_at</a:t>
            </a:r>
            <a:r>
              <a:rPr lang="en-US" dirty="0"/>
              <a:t>(index)</a:t>
            </a:r>
            <a:endParaRPr lang="th-TH" dirty="0"/>
          </a:p>
        </p:txBody>
      </p:sp>
      <p:pic>
        <p:nvPicPr>
          <p:cNvPr id="5" name="Content Placeholder 4" descr="A picture containing text, clock, device, gauge&#10;&#10;Description automatically generated">
            <a:extLst>
              <a:ext uri="{FF2B5EF4-FFF2-40B4-BE49-F238E27FC236}">
                <a16:creationId xmlns:a16="http://schemas.microsoft.com/office/drawing/2014/main" id="{179901F2-4287-5DC3-0C46-ABE5FF5E6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60" y="1965257"/>
            <a:ext cx="9980516" cy="124157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9E261C-0940-DCC5-0735-800FA2308007}"/>
              </a:ext>
            </a:extLst>
          </p:cNvPr>
          <p:cNvSpPr txBox="1"/>
          <p:nvPr/>
        </p:nvSpPr>
        <p:spPr>
          <a:xfrm>
            <a:off x="6813959" y="3223719"/>
            <a:ext cx="27746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remove_at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E3883F41-5DD4-BA27-CFEA-7BDC450741DE}"/>
              </a:ext>
            </a:extLst>
          </p:cNvPr>
          <p:cNvCxnSpPr>
            <a:cxnSpLocks/>
          </p:cNvCxnSpPr>
          <p:nvPr/>
        </p:nvCxnSpPr>
        <p:spPr>
          <a:xfrm rot="10800000">
            <a:off x="5947795" y="3150418"/>
            <a:ext cx="866164" cy="298269"/>
          </a:xfrm>
          <a:prstGeom prst="bentConnector3">
            <a:avLst>
              <a:gd name="adj1" fmla="val 10036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shape&#10;&#10;Description automatically generated">
            <a:extLst>
              <a:ext uri="{FF2B5EF4-FFF2-40B4-BE49-F238E27FC236}">
                <a16:creationId xmlns:a16="http://schemas.microsoft.com/office/drawing/2014/main" id="{5FBA49C1-BA0E-B157-75D5-A5840EDB38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60" y="4479568"/>
            <a:ext cx="10058401" cy="125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9571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5FE1-A950-BE67-E0A1-2DEA635C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remove_at</a:t>
            </a:r>
            <a:r>
              <a:rPr lang="en-US" dirty="0"/>
              <a:t>(index) step by step</a:t>
            </a:r>
            <a:endParaRPr lang="th-TH" dirty="0"/>
          </a:p>
        </p:txBody>
      </p:sp>
      <p:pic>
        <p:nvPicPr>
          <p:cNvPr id="5" name="Content Placeholder 4" descr="A picture containing text, clock, device, gauge&#10;&#10;Description automatically generated">
            <a:extLst>
              <a:ext uri="{FF2B5EF4-FFF2-40B4-BE49-F238E27FC236}">
                <a16:creationId xmlns:a16="http://schemas.microsoft.com/office/drawing/2014/main" id="{179901F2-4287-5DC3-0C46-ABE5FF5E6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164" y="3294776"/>
            <a:ext cx="9980516" cy="124157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9E261C-0940-DCC5-0735-800FA2308007}"/>
              </a:ext>
            </a:extLst>
          </p:cNvPr>
          <p:cNvSpPr txBox="1"/>
          <p:nvPr/>
        </p:nvSpPr>
        <p:spPr>
          <a:xfrm>
            <a:off x="7283863" y="4553238"/>
            <a:ext cx="27746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remove_at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E3883F41-5DD4-BA27-CFEA-7BDC450741DE}"/>
              </a:ext>
            </a:extLst>
          </p:cNvPr>
          <p:cNvCxnSpPr>
            <a:cxnSpLocks/>
          </p:cNvCxnSpPr>
          <p:nvPr/>
        </p:nvCxnSpPr>
        <p:spPr>
          <a:xfrm rot="10800000">
            <a:off x="6417699" y="4479937"/>
            <a:ext cx="866164" cy="298269"/>
          </a:xfrm>
          <a:prstGeom prst="bentConnector3">
            <a:avLst>
              <a:gd name="adj1" fmla="val 10036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A5A58-CFEB-F1D7-D206-44D5EE4AFC71}"/>
              </a:ext>
            </a:extLst>
          </p:cNvPr>
          <p:cNvSpPr txBox="1">
            <a:spLocks/>
          </p:cNvSpPr>
          <p:nvPr/>
        </p:nvSpPr>
        <p:spPr>
          <a:xfrm>
            <a:off x="1097280" y="1845734"/>
            <a:ext cx="10058400" cy="62901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- </a:t>
            </a:r>
            <a:r>
              <a:rPr lang="en-US" sz="3600" u="sng" dirty="0"/>
              <a:t>traverse</a:t>
            </a:r>
            <a:r>
              <a:rPr lang="en-US" sz="3600" dirty="0"/>
              <a:t> in list (index – 1) time</a:t>
            </a:r>
            <a:r>
              <a:rPr lang="th-TH" sz="3600" dirty="0"/>
              <a:t> / </a:t>
            </a:r>
            <a:r>
              <a:rPr lang="th-TH" sz="3600" u="sng" dirty="0"/>
              <a:t>ท่อง</a:t>
            </a:r>
            <a:r>
              <a:rPr lang="th-TH" sz="3600" dirty="0"/>
              <a:t> ไปใน </a:t>
            </a:r>
            <a:r>
              <a:rPr lang="en-US" sz="3600" dirty="0"/>
              <a:t>list </a:t>
            </a:r>
            <a:r>
              <a:rPr lang="th-TH" sz="3600" dirty="0"/>
              <a:t>นจำนวน </a:t>
            </a:r>
            <a:r>
              <a:rPr lang="en-US" sz="3600" dirty="0"/>
              <a:t>(index – 1) </a:t>
            </a:r>
            <a:r>
              <a:rPr lang="th-TH" sz="3600" dirty="0"/>
              <a:t>ครั้ง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FC9E66-29EA-98B4-8AA4-FCDC281D347D}"/>
              </a:ext>
            </a:extLst>
          </p:cNvPr>
          <p:cNvSpPr txBox="1"/>
          <p:nvPr/>
        </p:nvSpPr>
        <p:spPr>
          <a:xfrm>
            <a:off x="3204594" y="2760134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  <a:endParaRPr lang="th-TH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282FBE-8D7C-AA85-E37E-EB432C35BCBB}"/>
              </a:ext>
            </a:extLst>
          </p:cNvPr>
          <p:cNvSpPr txBox="1"/>
          <p:nvPr/>
        </p:nvSpPr>
        <p:spPr>
          <a:xfrm>
            <a:off x="4665677" y="2764575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th-TH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81672F-4CFA-33F4-F7E7-98B86F99B2CF}"/>
              </a:ext>
            </a:extLst>
          </p:cNvPr>
          <p:cNvSpPr txBox="1"/>
          <p:nvPr/>
        </p:nvSpPr>
        <p:spPr>
          <a:xfrm>
            <a:off x="6165422" y="2760133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  <a:endParaRPr lang="th-TH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FCC3F-82E5-AFDE-677B-DE7CC9685B77}"/>
              </a:ext>
            </a:extLst>
          </p:cNvPr>
          <p:cNvSpPr txBox="1"/>
          <p:nvPr/>
        </p:nvSpPr>
        <p:spPr>
          <a:xfrm>
            <a:off x="7734989" y="2760132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3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CF5A9E-5C9A-253F-25EF-C9D8FD54BAEF}"/>
              </a:ext>
            </a:extLst>
          </p:cNvPr>
          <p:cNvSpPr txBox="1"/>
          <p:nvPr/>
        </p:nvSpPr>
        <p:spPr>
          <a:xfrm>
            <a:off x="9196072" y="2760132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4</a:t>
            </a:r>
            <a:endParaRPr lang="th-TH" sz="3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082894-03A9-FDC4-29B6-4E50AADC8677}"/>
              </a:ext>
            </a:extLst>
          </p:cNvPr>
          <p:cNvSpPr txBox="1"/>
          <p:nvPr/>
        </p:nvSpPr>
        <p:spPr>
          <a:xfrm>
            <a:off x="2919948" y="4899743"/>
            <a:ext cx="4042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</a:t>
            </a:r>
            <a:endParaRPr lang="th-TH" sz="4400" b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7B6A620-3912-4A46-7084-6C8CC685871D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3324226" y="4195401"/>
            <a:ext cx="970937" cy="108906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CAF5CF5-ADDA-2223-2DF6-D63BE3A71943}"/>
              </a:ext>
            </a:extLst>
          </p:cNvPr>
          <p:cNvSpPr txBox="1"/>
          <p:nvPr/>
        </p:nvSpPr>
        <p:spPr>
          <a:xfrm>
            <a:off x="2099968" y="5490594"/>
            <a:ext cx="28081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Traverse here (1 time)</a:t>
            </a:r>
          </a:p>
          <a:p>
            <a:r>
              <a:rPr lang="th-TH" sz="2400" dirty="0"/>
              <a:t>ท่องมาที่นี่ </a:t>
            </a:r>
            <a:r>
              <a:rPr lang="en-US" sz="2400" dirty="0"/>
              <a:t>(1 </a:t>
            </a:r>
            <a:r>
              <a:rPr lang="th-TH" sz="2400" dirty="0"/>
              <a:t>ครั้ง</a:t>
            </a:r>
            <a:r>
              <a:rPr lang="en-US" sz="2400" dirty="0"/>
              <a:t>)</a:t>
            </a:r>
            <a:endParaRPr lang="th-TH" sz="2400" dirty="0"/>
          </a:p>
        </p:txBody>
      </p:sp>
    </p:spTree>
    <p:extLst>
      <p:ext uri="{BB962C8B-B14F-4D97-AF65-F5344CB8AC3E}">
        <p14:creationId xmlns:p14="http://schemas.microsoft.com/office/powerpoint/2010/main" val="3319737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5FE1-A950-BE67-E0A1-2DEA635C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remove_at</a:t>
            </a:r>
            <a:r>
              <a:rPr lang="en-US" dirty="0"/>
              <a:t>(index) step by step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E261C-0940-DCC5-0735-800FA2308007}"/>
              </a:ext>
            </a:extLst>
          </p:cNvPr>
          <p:cNvSpPr txBox="1"/>
          <p:nvPr/>
        </p:nvSpPr>
        <p:spPr>
          <a:xfrm>
            <a:off x="7174964" y="4968856"/>
            <a:ext cx="27746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remove_at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E3883F41-5DD4-BA27-CFEA-7BDC450741DE}"/>
              </a:ext>
            </a:extLst>
          </p:cNvPr>
          <p:cNvCxnSpPr>
            <a:cxnSpLocks/>
          </p:cNvCxnSpPr>
          <p:nvPr/>
        </p:nvCxnSpPr>
        <p:spPr>
          <a:xfrm rot="10800000">
            <a:off x="6300290" y="4694003"/>
            <a:ext cx="874674" cy="499822"/>
          </a:xfrm>
          <a:prstGeom prst="bentConnector3">
            <a:avLst>
              <a:gd name="adj1" fmla="val 9987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A5A58-CFEB-F1D7-D206-44D5EE4AFC71}"/>
              </a:ext>
            </a:extLst>
          </p:cNvPr>
          <p:cNvSpPr txBox="1">
            <a:spLocks/>
          </p:cNvSpPr>
          <p:nvPr/>
        </p:nvSpPr>
        <p:spPr>
          <a:xfrm>
            <a:off x="879165" y="1899974"/>
            <a:ext cx="10276198" cy="1219247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- point next of </a:t>
            </a:r>
            <a:r>
              <a:rPr lang="en-US" sz="3600" u="sng" dirty="0"/>
              <a:t>traversed</a:t>
            </a:r>
            <a:r>
              <a:rPr lang="en-US" sz="3600" dirty="0"/>
              <a:t> member to the next of next</a:t>
            </a:r>
            <a:r>
              <a:rPr lang="th-TH" sz="3600" dirty="0"/>
              <a:t> / </a:t>
            </a:r>
          </a:p>
          <a:p>
            <a:r>
              <a:rPr lang="th-TH" sz="3600" dirty="0"/>
              <a:t>- กำหนดค่าของ </a:t>
            </a:r>
            <a:r>
              <a:rPr lang="en-US" sz="3600" dirty="0"/>
              <a:t>next </a:t>
            </a:r>
            <a:r>
              <a:rPr lang="th-TH" sz="3600" dirty="0"/>
              <a:t>ของตัวที่ </a:t>
            </a:r>
            <a:r>
              <a:rPr lang="th-TH" sz="3600" u="sng" dirty="0"/>
              <a:t>ท่อง</a:t>
            </a:r>
            <a:r>
              <a:rPr lang="th-TH" sz="3600" dirty="0"/>
              <a:t> ไปล่าสุดให้มีค่าเท่ากับ </a:t>
            </a:r>
            <a:r>
              <a:rPr lang="en-US" sz="3600" dirty="0"/>
              <a:t>next </a:t>
            </a:r>
            <a:r>
              <a:rPr lang="th-TH" sz="3600" dirty="0"/>
              <a:t>ของ ตัวถัดไป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FC9E66-29EA-98B4-8AA4-FCDC281D347D}"/>
              </a:ext>
            </a:extLst>
          </p:cNvPr>
          <p:cNvSpPr txBox="1"/>
          <p:nvPr/>
        </p:nvSpPr>
        <p:spPr>
          <a:xfrm>
            <a:off x="3095695" y="3175752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  <a:endParaRPr lang="th-TH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282FBE-8D7C-AA85-E37E-EB432C35BCBB}"/>
              </a:ext>
            </a:extLst>
          </p:cNvPr>
          <p:cNvSpPr txBox="1"/>
          <p:nvPr/>
        </p:nvSpPr>
        <p:spPr>
          <a:xfrm>
            <a:off x="4556778" y="3180193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th-TH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81672F-4CFA-33F4-F7E7-98B86F99B2CF}"/>
              </a:ext>
            </a:extLst>
          </p:cNvPr>
          <p:cNvSpPr txBox="1"/>
          <p:nvPr/>
        </p:nvSpPr>
        <p:spPr>
          <a:xfrm>
            <a:off x="6056523" y="3175751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  <a:endParaRPr lang="th-TH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FCC3F-82E5-AFDE-677B-DE7CC9685B77}"/>
              </a:ext>
            </a:extLst>
          </p:cNvPr>
          <p:cNvSpPr txBox="1"/>
          <p:nvPr/>
        </p:nvSpPr>
        <p:spPr>
          <a:xfrm>
            <a:off x="7626090" y="3175750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3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CF5A9E-5C9A-253F-25EF-C9D8FD54BAEF}"/>
              </a:ext>
            </a:extLst>
          </p:cNvPr>
          <p:cNvSpPr txBox="1"/>
          <p:nvPr/>
        </p:nvSpPr>
        <p:spPr>
          <a:xfrm>
            <a:off x="9087173" y="3175750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4</a:t>
            </a:r>
            <a:endParaRPr lang="th-TH" sz="3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082894-03A9-FDC4-29B6-4E50AADC8677}"/>
              </a:ext>
            </a:extLst>
          </p:cNvPr>
          <p:cNvSpPr txBox="1"/>
          <p:nvPr/>
        </p:nvSpPr>
        <p:spPr>
          <a:xfrm>
            <a:off x="2552291" y="4911075"/>
            <a:ext cx="4042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</a:t>
            </a:r>
            <a:endParaRPr lang="th-TH" sz="4400" b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7B6A620-3912-4A46-7084-6C8CC685871D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956569" y="4403026"/>
            <a:ext cx="1186391" cy="89277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CAF5CF5-ADDA-2223-2DF6-D63BE3A71943}"/>
              </a:ext>
            </a:extLst>
          </p:cNvPr>
          <p:cNvSpPr txBox="1"/>
          <p:nvPr/>
        </p:nvSpPr>
        <p:spPr>
          <a:xfrm>
            <a:off x="1867299" y="5430521"/>
            <a:ext cx="28081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Traversed here (1 time)</a:t>
            </a:r>
          </a:p>
          <a:p>
            <a:r>
              <a:rPr lang="th-TH" sz="2400" dirty="0"/>
              <a:t>ท่องมาที่นี่ </a:t>
            </a:r>
            <a:r>
              <a:rPr lang="en-US" sz="2400" dirty="0"/>
              <a:t>(1 </a:t>
            </a:r>
            <a:r>
              <a:rPr lang="th-TH" sz="2400" dirty="0"/>
              <a:t>ครั้ง</a:t>
            </a:r>
            <a:r>
              <a:rPr lang="en-US" sz="2400" dirty="0"/>
              <a:t>)</a:t>
            </a:r>
            <a:endParaRPr lang="th-TH" sz="2400" dirty="0"/>
          </a:p>
        </p:txBody>
      </p:sp>
      <p:pic>
        <p:nvPicPr>
          <p:cNvPr id="16" name="Content Placeholder 15" descr="A picture containing text, clock, device, gauge&#10;&#10;Description automatically generated">
            <a:extLst>
              <a:ext uri="{FF2B5EF4-FFF2-40B4-BE49-F238E27FC236}">
                <a16:creationId xmlns:a16="http://schemas.microsoft.com/office/drawing/2014/main" id="{750BF490-117F-3B48-F605-ED132E16E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064" y="3534840"/>
            <a:ext cx="10058400" cy="1476807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6DAE487-8C2A-AF28-DE17-F8A1C2C6FF47}"/>
              </a:ext>
            </a:extLst>
          </p:cNvPr>
          <p:cNvSpPr txBox="1"/>
          <p:nvPr/>
        </p:nvSpPr>
        <p:spPr>
          <a:xfrm>
            <a:off x="9341598" y="596482"/>
            <a:ext cx="16802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Done!??</a:t>
            </a:r>
            <a:endParaRPr lang="th-TH" sz="4800" b="1" dirty="0"/>
          </a:p>
        </p:txBody>
      </p:sp>
    </p:spTree>
    <p:extLst>
      <p:ext uri="{BB962C8B-B14F-4D97-AF65-F5344CB8AC3E}">
        <p14:creationId xmlns:p14="http://schemas.microsoft.com/office/powerpoint/2010/main" val="16475998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5FE1-A950-BE67-E0A1-2DEA635C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remove_at</a:t>
            </a:r>
            <a:r>
              <a:rPr lang="en-US" dirty="0"/>
              <a:t>(index) step by step</a:t>
            </a:r>
            <a:endParaRPr lang="th-TH" dirty="0"/>
          </a:p>
        </p:txBody>
      </p:sp>
      <p:pic>
        <p:nvPicPr>
          <p:cNvPr id="14" name="Content Placeholder 4" descr="A picture containing text, clock, device, gauge&#10;&#10;Description automatically generated">
            <a:extLst>
              <a:ext uri="{FF2B5EF4-FFF2-40B4-BE49-F238E27FC236}">
                <a16:creationId xmlns:a16="http://schemas.microsoft.com/office/drawing/2014/main" id="{A7963E34-F780-656D-4DC7-B2934E3E3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699" y="2103538"/>
            <a:ext cx="4467635" cy="555771"/>
          </a:xfrm>
        </p:spPr>
      </p:pic>
      <p:pic>
        <p:nvPicPr>
          <p:cNvPr id="15" name="Content Placeholder 4" descr="A picture containing text, clock, device, gauge&#10;&#10;Description automatically generated">
            <a:extLst>
              <a:ext uri="{FF2B5EF4-FFF2-40B4-BE49-F238E27FC236}">
                <a16:creationId xmlns:a16="http://schemas.microsoft.com/office/drawing/2014/main" id="{1E4EC118-6BCC-AC1F-B254-688FD949C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800" y="3561568"/>
            <a:ext cx="5195612" cy="646331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5B9801B-21D5-D495-37FF-E0261FC844CB}"/>
              </a:ext>
            </a:extLst>
          </p:cNvPr>
          <p:cNvCxnSpPr>
            <a:cxnSpLocks/>
          </p:cNvCxnSpPr>
          <p:nvPr/>
        </p:nvCxnSpPr>
        <p:spPr>
          <a:xfrm>
            <a:off x="5268286" y="2755235"/>
            <a:ext cx="2919369" cy="92482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Content Placeholder 15" descr="A picture containing text, clock, device, gauge&#10;&#10;Description automatically generated">
            <a:extLst>
              <a:ext uri="{FF2B5EF4-FFF2-40B4-BE49-F238E27FC236}">
                <a16:creationId xmlns:a16="http://schemas.microsoft.com/office/drawing/2014/main" id="{0B5DD2CD-2465-D69C-19A0-2161C8FCB6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127" y="4805442"/>
            <a:ext cx="8902556" cy="1307102"/>
          </a:xfrm>
          <a:prstGeom prst="rect">
            <a:avLst/>
          </a:prstGeom>
        </p:spPr>
      </p:pic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1F6C424A-73EF-E17E-53C4-CA3977AB14F3}"/>
              </a:ext>
            </a:extLst>
          </p:cNvPr>
          <p:cNvSpPr txBox="1">
            <a:spLocks/>
          </p:cNvSpPr>
          <p:nvPr/>
        </p:nvSpPr>
        <p:spPr>
          <a:xfrm>
            <a:off x="479588" y="3794985"/>
            <a:ext cx="10276198" cy="12192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- point next of </a:t>
            </a:r>
            <a:r>
              <a:rPr lang="en-US" sz="2400" u="sng" dirty="0"/>
              <a:t>traversed</a:t>
            </a:r>
            <a:r>
              <a:rPr lang="en-US" sz="2400" dirty="0"/>
              <a:t> member to the next of next</a:t>
            </a:r>
            <a:r>
              <a:rPr lang="th-TH" sz="2400" dirty="0"/>
              <a:t> / </a:t>
            </a:r>
          </a:p>
          <a:p>
            <a:r>
              <a:rPr lang="th-TH" sz="2400" dirty="0"/>
              <a:t>- กำหนดค่าของ </a:t>
            </a:r>
            <a:r>
              <a:rPr lang="en-US" sz="2400" dirty="0"/>
              <a:t>next </a:t>
            </a:r>
            <a:r>
              <a:rPr lang="th-TH" sz="2400" dirty="0"/>
              <a:t>ของตัวที่ </a:t>
            </a:r>
            <a:r>
              <a:rPr lang="th-TH" sz="2400" u="sng" dirty="0"/>
              <a:t>ท่อง</a:t>
            </a:r>
            <a:r>
              <a:rPr lang="th-TH" sz="2400" dirty="0"/>
              <a:t> ไปล่าสุดให้มีค่าเท่ากับ </a:t>
            </a:r>
            <a:r>
              <a:rPr lang="en-US" sz="2400" dirty="0"/>
              <a:t>next </a:t>
            </a:r>
            <a:r>
              <a:rPr lang="th-TH" sz="2400" dirty="0"/>
              <a:t>ของ ตัวถัดไป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D7E43C1E-F0EE-321E-D8BC-2BD89AB98442}"/>
              </a:ext>
            </a:extLst>
          </p:cNvPr>
          <p:cNvSpPr txBox="1">
            <a:spLocks/>
          </p:cNvSpPr>
          <p:nvPr/>
        </p:nvSpPr>
        <p:spPr>
          <a:xfrm>
            <a:off x="828832" y="1956184"/>
            <a:ext cx="4565289" cy="15832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- </a:t>
            </a:r>
            <a:r>
              <a:rPr lang="en-US" sz="2800" u="sng" dirty="0"/>
              <a:t>traverse</a:t>
            </a:r>
            <a:r>
              <a:rPr lang="en-US" sz="2800" dirty="0"/>
              <a:t> in list (index – 1) time</a:t>
            </a:r>
            <a:r>
              <a:rPr lang="th-TH" sz="2800" dirty="0"/>
              <a:t> / </a:t>
            </a:r>
          </a:p>
          <a:p>
            <a:r>
              <a:rPr lang="th-TH" sz="2800" u="sng" dirty="0"/>
              <a:t>- ท่อง</a:t>
            </a:r>
            <a:r>
              <a:rPr lang="th-TH" sz="2800" dirty="0"/>
              <a:t> ไปใน </a:t>
            </a:r>
            <a:r>
              <a:rPr lang="en-US" sz="2800" dirty="0"/>
              <a:t>list </a:t>
            </a:r>
            <a:r>
              <a:rPr lang="th-TH" sz="2800" dirty="0"/>
              <a:t>นจำนวน </a:t>
            </a:r>
            <a:r>
              <a:rPr lang="en-US" sz="2800" dirty="0"/>
              <a:t>(index – 1) </a:t>
            </a:r>
            <a:r>
              <a:rPr lang="th-TH" sz="2800" dirty="0"/>
              <a:t>ครั้ง</a:t>
            </a:r>
          </a:p>
        </p:txBody>
      </p:sp>
    </p:spTree>
    <p:extLst>
      <p:ext uri="{BB962C8B-B14F-4D97-AF65-F5344CB8AC3E}">
        <p14:creationId xmlns:p14="http://schemas.microsoft.com/office/powerpoint/2010/main" val="4023913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5FE1-A950-BE67-E0A1-2DEA635C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remove_at</a:t>
            </a:r>
            <a:r>
              <a:rPr lang="en-US" dirty="0"/>
              <a:t>(index) step by step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09284D-25A8-DCB9-4C9C-1E2BD4423CCC}"/>
              </a:ext>
            </a:extLst>
          </p:cNvPr>
          <p:cNvSpPr txBox="1"/>
          <p:nvPr/>
        </p:nvSpPr>
        <p:spPr>
          <a:xfrm>
            <a:off x="648050" y="2258319"/>
            <a:ext cx="1050763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remove_at(</a:t>
            </a:r>
            <a:r>
              <a:rPr lang="en-US" sz="24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sz="2400" b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insert to first of list</a:t>
            </a:r>
            <a:endParaRPr lang="en-US" sz="24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 = head;</a:t>
            </a:r>
          </a:p>
          <a:p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i=</a:t>
            </a:r>
            <a:r>
              <a:rPr lang="en-US" sz="24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sz="2400" b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;i++){</a:t>
            </a:r>
            <a:r>
              <a:rPr lang="en-US" sz="2400" b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traverse to index - 1</a:t>
            </a:r>
            <a:endParaRPr lang="en-US" sz="24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p = p-&gt;next;</a:t>
            </a:r>
          </a:p>
          <a:p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p-&gt;next = (p-&gt;next)-&gt;next;</a:t>
            </a:r>
            <a:r>
              <a:rPr lang="en-US" sz="2400" b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step 2</a:t>
            </a:r>
            <a:endParaRPr lang="en-US" sz="24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1718411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71858-4D28-9ECA-73C0-8FE0675B1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96A12-4581-5DA5-FFFF-54A09296D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</a:t>
            </a:r>
            <a:r>
              <a:rPr lang="th-TH" sz="4400" dirty="0"/>
              <a:t>เป็น </a:t>
            </a:r>
            <a:r>
              <a:rPr lang="en-US" sz="4400" dirty="0"/>
              <a:t>structure </a:t>
            </a:r>
            <a:r>
              <a:rPr lang="th-TH" sz="4400" dirty="0"/>
              <a:t>พื้นฐานที่สามารถเปลี่ยนแปลงขนาดได้</a:t>
            </a:r>
            <a:endParaRPr lang="en-US" sz="4400" dirty="0"/>
          </a:p>
          <a:p>
            <a:r>
              <a:rPr lang="en-US" sz="4400" dirty="0"/>
              <a:t>- </a:t>
            </a:r>
            <a:r>
              <a:rPr lang="th-TH" sz="4400" dirty="0"/>
              <a:t>ง่ายต่อการ</a:t>
            </a:r>
            <a:r>
              <a:rPr lang="en-US" sz="4400" dirty="0"/>
              <a:t> </a:t>
            </a:r>
            <a:r>
              <a:rPr lang="en-US" sz="4400" u="sng" dirty="0"/>
              <a:t>insert</a:t>
            </a:r>
            <a:r>
              <a:rPr lang="en-US" sz="4400" dirty="0"/>
              <a:t> </a:t>
            </a:r>
            <a:r>
              <a:rPr lang="th-TH" sz="4400" dirty="0"/>
              <a:t>และ</a:t>
            </a:r>
            <a:r>
              <a:rPr lang="en-US" sz="4400" dirty="0"/>
              <a:t> </a:t>
            </a:r>
            <a:r>
              <a:rPr lang="en-US" sz="4400" u="sng" dirty="0"/>
              <a:t>delete</a:t>
            </a:r>
            <a:r>
              <a:rPr lang="en-US" sz="4400" dirty="0"/>
              <a:t> </a:t>
            </a:r>
            <a:r>
              <a:rPr lang="th-TH" sz="4400" dirty="0"/>
              <a:t>สมาชิก</a:t>
            </a:r>
            <a:endParaRPr lang="en-US" sz="4400" dirty="0"/>
          </a:p>
          <a:p>
            <a:r>
              <a:rPr lang="en-US" sz="4400" dirty="0"/>
              <a:t>- </a:t>
            </a:r>
            <a:r>
              <a:rPr lang="th-TH" sz="4400" dirty="0"/>
              <a:t>ใช้ในการสร้าง </a:t>
            </a:r>
            <a:r>
              <a:rPr lang="en-US" sz="4400" dirty="0"/>
              <a:t>data structure </a:t>
            </a:r>
            <a:r>
              <a:rPr lang="th-TH" sz="4400" dirty="0"/>
              <a:t>ขั้นสูงต่อไป</a:t>
            </a:r>
            <a:r>
              <a:rPr lang="en-US" sz="4400" dirty="0"/>
              <a:t> </a:t>
            </a:r>
          </a:p>
          <a:p>
            <a:r>
              <a:rPr lang="en-US" sz="4400" dirty="0"/>
              <a:t>- linear structure</a:t>
            </a:r>
            <a:endParaRPr lang="th-TH" sz="4400" dirty="0"/>
          </a:p>
          <a:p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40012507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DB142-645C-84AB-3B0B-F172646C8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0B7699-B0A9-B674-C009-B5816C16741E}"/>
              </a:ext>
            </a:extLst>
          </p:cNvPr>
          <p:cNvSpPr txBox="1"/>
          <p:nvPr/>
        </p:nvSpPr>
        <p:spPr>
          <a:xfrm>
            <a:off x="195043" y="1932986"/>
            <a:ext cx="482157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Linked_list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l1;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l1.print();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l1.push_front(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l1.push_front(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'G'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l1.print();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l1.remove_at(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l1.print();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342EA7-A640-7FC6-A398-AC1316618BC1}"/>
              </a:ext>
            </a:extLst>
          </p:cNvPr>
          <p:cNvSpPr txBox="1"/>
          <p:nvPr/>
        </p:nvSpPr>
        <p:spPr>
          <a:xfrm>
            <a:off x="6431560" y="3645421"/>
            <a:ext cx="451607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Result:</a:t>
            </a:r>
            <a:endParaRPr lang="th-TH" sz="3600" dirty="0"/>
          </a:p>
          <a:p>
            <a:r>
              <a:rPr lang="en-US" sz="3600" dirty="0"/>
              <a:t>A-&gt;B-&gt;C-&gt;null</a:t>
            </a:r>
          </a:p>
          <a:p>
            <a:r>
              <a:rPr lang="en-US" sz="3600" dirty="0"/>
              <a:t>G-&gt;F-&gt;A-&gt;B-&gt;C-&gt;null</a:t>
            </a:r>
          </a:p>
          <a:p>
            <a:r>
              <a:rPr lang="en-US" sz="3600" dirty="0"/>
              <a:t>G-&gt;F-&gt;B-&gt;C-&gt;null</a:t>
            </a:r>
            <a:endParaRPr lang="th-TH" sz="3600" dirty="0"/>
          </a:p>
        </p:txBody>
      </p:sp>
      <p:pic>
        <p:nvPicPr>
          <p:cNvPr id="3" name="Content Placeholder 15" descr="A picture containing text, clock, device, gauge&#10;&#10;Description automatically generated">
            <a:extLst>
              <a:ext uri="{FF2B5EF4-FFF2-40B4-BE49-F238E27FC236}">
                <a16:creationId xmlns:a16="http://schemas.microsoft.com/office/drawing/2014/main" id="{D5F179A2-561E-0FFF-73A2-CFEC6F6B4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623" y="492574"/>
            <a:ext cx="5261892" cy="77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375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5FE1-A950-BE67-E0A1-2DEA635C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remove_at</a:t>
            </a:r>
            <a:r>
              <a:rPr lang="en-US" dirty="0"/>
              <a:t>(index) step by step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E261C-0940-DCC5-0735-800FA2308007}"/>
              </a:ext>
            </a:extLst>
          </p:cNvPr>
          <p:cNvSpPr txBox="1"/>
          <p:nvPr/>
        </p:nvSpPr>
        <p:spPr>
          <a:xfrm>
            <a:off x="7284180" y="5337972"/>
            <a:ext cx="27746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E3883F41-5DD4-BA27-CFEA-7BDC450741DE}"/>
              </a:ext>
            </a:extLst>
          </p:cNvPr>
          <p:cNvCxnSpPr>
            <a:cxnSpLocks/>
          </p:cNvCxnSpPr>
          <p:nvPr/>
        </p:nvCxnSpPr>
        <p:spPr>
          <a:xfrm rot="10800000">
            <a:off x="6409506" y="5063119"/>
            <a:ext cx="874674" cy="499822"/>
          </a:xfrm>
          <a:prstGeom prst="bentConnector3">
            <a:avLst>
              <a:gd name="adj1" fmla="val 9987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A5A58-CFEB-F1D7-D206-44D5EE4AFC71}"/>
              </a:ext>
            </a:extLst>
          </p:cNvPr>
          <p:cNvSpPr txBox="1">
            <a:spLocks/>
          </p:cNvSpPr>
          <p:nvPr/>
        </p:nvSpPr>
        <p:spPr>
          <a:xfrm>
            <a:off x="879165" y="1899974"/>
            <a:ext cx="10276198" cy="1219247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- delete to prevent memory leak</a:t>
            </a:r>
          </a:p>
          <a:p>
            <a:r>
              <a:rPr lang="en-US" sz="3600" dirty="0"/>
              <a:t>- delete </a:t>
            </a:r>
            <a:r>
              <a:rPr lang="th-TH" sz="3600" dirty="0"/>
              <a:t>เพื่อกันการกิน </a:t>
            </a:r>
            <a:r>
              <a:rPr lang="en-US" sz="3600" dirty="0"/>
              <a:t>memory</a:t>
            </a:r>
            <a:endParaRPr lang="th-TH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FC9E66-29EA-98B4-8AA4-FCDC281D347D}"/>
              </a:ext>
            </a:extLst>
          </p:cNvPr>
          <p:cNvSpPr txBox="1"/>
          <p:nvPr/>
        </p:nvSpPr>
        <p:spPr>
          <a:xfrm>
            <a:off x="3204911" y="3544868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  <a:endParaRPr lang="th-TH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282FBE-8D7C-AA85-E37E-EB432C35BCBB}"/>
              </a:ext>
            </a:extLst>
          </p:cNvPr>
          <p:cNvSpPr txBox="1"/>
          <p:nvPr/>
        </p:nvSpPr>
        <p:spPr>
          <a:xfrm>
            <a:off x="4665994" y="3549309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th-TH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81672F-4CFA-33F4-F7E7-98B86F99B2CF}"/>
              </a:ext>
            </a:extLst>
          </p:cNvPr>
          <p:cNvSpPr txBox="1"/>
          <p:nvPr/>
        </p:nvSpPr>
        <p:spPr>
          <a:xfrm>
            <a:off x="6165739" y="3544867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  <a:endParaRPr lang="th-TH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FCC3F-82E5-AFDE-677B-DE7CC9685B77}"/>
              </a:ext>
            </a:extLst>
          </p:cNvPr>
          <p:cNvSpPr txBox="1"/>
          <p:nvPr/>
        </p:nvSpPr>
        <p:spPr>
          <a:xfrm>
            <a:off x="7735306" y="3544866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3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CF5A9E-5C9A-253F-25EF-C9D8FD54BAEF}"/>
              </a:ext>
            </a:extLst>
          </p:cNvPr>
          <p:cNvSpPr txBox="1"/>
          <p:nvPr/>
        </p:nvSpPr>
        <p:spPr>
          <a:xfrm>
            <a:off x="9196389" y="3544866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4</a:t>
            </a:r>
            <a:endParaRPr lang="th-TH" sz="3600" dirty="0"/>
          </a:p>
        </p:txBody>
      </p:sp>
      <p:pic>
        <p:nvPicPr>
          <p:cNvPr id="16" name="Content Placeholder 15" descr="A picture containing text, clock, device, gauge&#10;&#10;Description automatically generated">
            <a:extLst>
              <a:ext uri="{FF2B5EF4-FFF2-40B4-BE49-F238E27FC236}">
                <a16:creationId xmlns:a16="http://schemas.microsoft.com/office/drawing/2014/main" id="{750BF490-117F-3B48-F605-ED132E16E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3903956"/>
            <a:ext cx="10058400" cy="1476807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6DAE487-8C2A-AF28-DE17-F8A1C2C6FF47}"/>
              </a:ext>
            </a:extLst>
          </p:cNvPr>
          <p:cNvSpPr txBox="1"/>
          <p:nvPr/>
        </p:nvSpPr>
        <p:spPr>
          <a:xfrm>
            <a:off x="9341598" y="596482"/>
            <a:ext cx="1808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Bad End</a:t>
            </a:r>
            <a:endParaRPr lang="th-TH" sz="4800" b="1" dirty="0"/>
          </a:p>
        </p:txBody>
      </p:sp>
    </p:spTree>
    <p:extLst>
      <p:ext uri="{BB962C8B-B14F-4D97-AF65-F5344CB8AC3E}">
        <p14:creationId xmlns:p14="http://schemas.microsoft.com/office/powerpoint/2010/main" val="768847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5FE1-A950-BE67-E0A1-2DEA635C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remove_at</a:t>
            </a:r>
            <a:r>
              <a:rPr lang="en-US" dirty="0"/>
              <a:t>(index) step by step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E261C-0940-DCC5-0735-800FA2308007}"/>
              </a:ext>
            </a:extLst>
          </p:cNvPr>
          <p:cNvSpPr txBox="1"/>
          <p:nvPr/>
        </p:nvSpPr>
        <p:spPr>
          <a:xfrm>
            <a:off x="7283863" y="5799853"/>
            <a:ext cx="27746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E3883F41-5DD4-BA27-CFEA-7BDC450741DE}"/>
              </a:ext>
            </a:extLst>
          </p:cNvPr>
          <p:cNvCxnSpPr>
            <a:cxnSpLocks/>
          </p:cNvCxnSpPr>
          <p:nvPr/>
        </p:nvCxnSpPr>
        <p:spPr>
          <a:xfrm rot="10800000">
            <a:off x="6409189" y="5525000"/>
            <a:ext cx="874674" cy="499822"/>
          </a:xfrm>
          <a:prstGeom prst="bentConnector3">
            <a:avLst>
              <a:gd name="adj1" fmla="val 9987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A5A58-CFEB-F1D7-D206-44D5EE4AFC71}"/>
              </a:ext>
            </a:extLst>
          </p:cNvPr>
          <p:cNvSpPr txBox="1">
            <a:spLocks/>
          </p:cNvSpPr>
          <p:nvPr/>
        </p:nvSpPr>
        <p:spPr>
          <a:xfrm>
            <a:off x="879165" y="1899974"/>
            <a:ext cx="10276198" cy="1219247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- delete to prevent memory leak</a:t>
            </a:r>
          </a:p>
          <a:p>
            <a:r>
              <a:rPr lang="en-US" sz="3600" dirty="0"/>
              <a:t>- delete </a:t>
            </a:r>
            <a:r>
              <a:rPr lang="th-TH" sz="3600" dirty="0"/>
              <a:t>เพื่อกันการกิน </a:t>
            </a:r>
            <a:r>
              <a:rPr lang="en-US" sz="3600" dirty="0"/>
              <a:t>memory</a:t>
            </a:r>
            <a:endParaRPr lang="th-TH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FC9E66-29EA-98B4-8AA4-FCDC281D347D}"/>
              </a:ext>
            </a:extLst>
          </p:cNvPr>
          <p:cNvSpPr txBox="1"/>
          <p:nvPr/>
        </p:nvSpPr>
        <p:spPr>
          <a:xfrm>
            <a:off x="3204594" y="4006749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  <a:endParaRPr lang="th-TH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282FBE-8D7C-AA85-E37E-EB432C35BCBB}"/>
              </a:ext>
            </a:extLst>
          </p:cNvPr>
          <p:cNvSpPr txBox="1"/>
          <p:nvPr/>
        </p:nvSpPr>
        <p:spPr>
          <a:xfrm>
            <a:off x="4665677" y="4011190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th-TH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81672F-4CFA-33F4-F7E7-98B86F99B2CF}"/>
              </a:ext>
            </a:extLst>
          </p:cNvPr>
          <p:cNvSpPr txBox="1"/>
          <p:nvPr/>
        </p:nvSpPr>
        <p:spPr>
          <a:xfrm>
            <a:off x="6165422" y="4006748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  <a:endParaRPr lang="th-TH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FCC3F-82E5-AFDE-677B-DE7CC9685B77}"/>
              </a:ext>
            </a:extLst>
          </p:cNvPr>
          <p:cNvSpPr txBox="1"/>
          <p:nvPr/>
        </p:nvSpPr>
        <p:spPr>
          <a:xfrm>
            <a:off x="7734989" y="4006747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3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CF5A9E-5C9A-253F-25EF-C9D8FD54BAEF}"/>
              </a:ext>
            </a:extLst>
          </p:cNvPr>
          <p:cNvSpPr txBox="1"/>
          <p:nvPr/>
        </p:nvSpPr>
        <p:spPr>
          <a:xfrm>
            <a:off x="9196072" y="4006747"/>
            <a:ext cx="35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4</a:t>
            </a:r>
            <a:endParaRPr lang="th-TH" sz="3600" dirty="0"/>
          </a:p>
        </p:txBody>
      </p:sp>
      <p:pic>
        <p:nvPicPr>
          <p:cNvPr id="16" name="Content Placeholder 15" descr="A picture containing text, clock, device, gauge&#10;&#10;Description automatically generated">
            <a:extLst>
              <a:ext uri="{FF2B5EF4-FFF2-40B4-BE49-F238E27FC236}">
                <a16:creationId xmlns:a16="http://schemas.microsoft.com/office/drawing/2014/main" id="{750BF490-117F-3B48-F605-ED132E16E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4365837"/>
            <a:ext cx="10058400" cy="1476807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6DAE487-8C2A-AF28-DE17-F8A1C2C6FF47}"/>
              </a:ext>
            </a:extLst>
          </p:cNvPr>
          <p:cNvSpPr txBox="1"/>
          <p:nvPr/>
        </p:nvSpPr>
        <p:spPr>
          <a:xfrm>
            <a:off x="8687251" y="649633"/>
            <a:ext cx="24681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Truly Done!</a:t>
            </a:r>
            <a:endParaRPr lang="th-TH" sz="48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DD592C-3926-E141-35FA-96C2EC8AA226}"/>
              </a:ext>
            </a:extLst>
          </p:cNvPr>
          <p:cNvSpPr txBox="1"/>
          <p:nvPr/>
        </p:nvSpPr>
        <p:spPr>
          <a:xfrm>
            <a:off x="6017264" y="1899504"/>
            <a:ext cx="555867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remove_at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insert to first of list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 = head;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;i++){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traverse to index - 1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p = p-&gt;next;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old_node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p-&gt;next;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p-&gt;next = (p-&gt;next)-&gt;next;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step 2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old_node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6A2398-DCA5-AAAF-23BD-8409302DD42E}"/>
              </a:ext>
            </a:extLst>
          </p:cNvPr>
          <p:cNvCxnSpPr>
            <a:cxnSpLocks/>
          </p:cNvCxnSpPr>
          <p:nvPr/>
        </p:nvCxnSpPr>
        <p:spPr>
          <a:xfrm>
            <a:off x="5612235" y="4365837"/>
            <a:ext cx="1384183" cy="11591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D1ADB1A-5813-41C3-F61B-3888C3371A39}"/>
              </a:ext>
            </a:extLst>
          </p:cNvPr>
          <p:cNvCxnSpPr>
            <a:cxnSpLocks/>
          </p:cNvCxnSpPr>
          <p:nvPr/>
        </p:nvCxnSpPr>
        <p:spPr>
          <a:xfrm flipH="1">
            <a:off x="5721292" y="4219662"/>
            <a:ext cx="1208014" cy="122479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7963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7ACD2E-8A8B-A427-20D4-6ADE2E3F4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36269"/>
            <a:ext cx="10058400" cy="1450757"/>
          </a:xfrm>
        </p:spPr>
        <p:txBody>
          <a:bodyPr>
            <a:noAutofit/>
          </a:bodyPr>
          <a:lstStyle/>
          <a:p>
            <a:r>
              <a:rPr lang="en-US" sz="5400" dirty="0" err="1"/>
              <a:t>insert_after</a:t>
            </a:r>
            <a:r>
              <a:rPr lang="en-US" sz="5400" dirty="0"/>
              <a:t>(</a:t>
            </a:r>
            <a:r>
              <a:rPr lang="en-US" sz="5400" dirty="0" err="1"/>
              <a:t>item,index</a:t>
            </a:r>
            <a:r>
              <a:rPr lang="en-US" sz="5400" dirty="0"/>
              <a:t>) </a:t>
            </a:r>
            <a:br>
              <a:rPr lang="en-US" sz="5400" dirty="0"/>
            </a:br>
            <a:r>
              <a:rPr lang="en-US" sz="4000" dirty="0"/>
              <a:t>insert new member at index / </a:t>
            </a:r>
            <a:r>
              <a:rPr lang="th-TH" sz="4000" dirty="0"/>
              <a:t>แทรก </a:t>
            </a:r>
            <a:r>
              <a:rPr lang="en-US" sz="4000" dirty="0"/>
              <a:t>item </a:t>
            </a:r>
            <a:r>
              <a:rPr lang="th-TH" sz="4000" dirty="0"/>
              <a:t>ตัวใหม่เข้าไปหลังจาก </a:t>
            </a:r>
            <a:r>
              <a:rPr lang="en-US" sz="4000" dirty="0"/>
              <a:t>index</a:t>
            </a:r>
            <a:endParaRPr lang="th-TH" sz="4000" dirty="0"/>
          </a:p>
        </p:txBody>
      </p:sp>
      <p:pic>
        <p:nvPicPr>
          <p:cNvPr id="7" name="Content Placeholder 6" descr="A picture containing shape&#10;&#10;Description automatically generated">
            <a:extLst>
              <a:ext uri="{FF2B5EF4-FFF2-40B4-BE49-F238E27FC236}">
                <a16:creationId xmlns:a16="http://schemas.microsoft.com/office/drawing/2014/main" id="{B6AB4B29-5CCC-48E7-A1F5-5096DF634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119019"/>
            <a:ext cx="10058400" cy="1251258"/>
          </a:xfrm>
        </p:spPr>
      </p:pic>
      <p:pic>
        <p:nvPicPr>
          <p:cNvPr id="9" name="Picture 8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88DA2A71-1BCB-D26A-1B66-7C6C67F48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4219663"/>
            <a:ext cx="10085995" cy="19456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D7E596-1512-741F-495E-BB2E3B95C6FF}"/>
              </a:ext>
            </a:extLst>
          </p:cNvPr>
          <p:cNvSpPr txBox="1"/>
          <p:nvPr/>
        </p:nvSpPr>
        <p:spPr>
          <a:xfrm>
            <a:off x="8472881" y="3879828"/>
            <a:ext cx="15295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Insert(‘K’,1)</a:t>
            </a:r>
            <a:endParaRPr lang="th-TH" sz="2800" b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9766F6E-F0F8-50F7-29E9-E388382C1478}"/>
              </a:ext>
            </a:extLst>
          </p:cNvPr>
          <p:cNvCxnSpPr>
            <a:stCxn id="10" idx="1"/>
          </p:cNvCxnSpPr>
          <p:nvPr/>
        </p:nvCxnSpPr>
        <p:spPr>
          <a:xfrm flipH="1">
            <a:off x="7004807" y="4141438"/>
            <a:ext cx="1468074" cy="42217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0371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7ACD2E-8A8B-A427-20D4-6ADE2E3F4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36269"/>
            <a:ext cx="10058400" cy="1450757"/>
          </a:xfrm>
        </p:spPr>
        <p:txBody>
          <a:bodyPr>
            <a:normAutofit/>
          </a:bodyPr>
          <a:lstStyle/>
          <a:p>
            <a:r>
              <a:rPr lang="en-US" sz="4800" dirty="0" err="1"/>
              <a:t>insert_after</a:t>
            </a:r>
            <a:r>
              <a:rPr lang="en-US" sz="4800" dirty="0"/>
              <a:t>(</a:t>
            </a:r>
            <a:r>
              <a:rPr lang="en-US" sz="4800" dirty="0" err="1"/>
              <a:t>item,index</a:t>
            </a:r>
            <a:r>
              <a:rPr lang="en-US" sz="4800" dirty="0"/>
              <a:t>) step by step</a:t>
            </a:r>
            <a:endParaRPr lang="th-TH" dirty="0"/>
          </a:p>
        </p:txBody>
      </p:sp>
      <p:pic>
        <p:nvPicPr>
          <p:cNvPr id="7" name="Content Placeholder 6" descr="A picture containing shape&#10;&#10;Description automatically generated">
            <a:extLst>
              <a:ext uri="{FF2B5EF4-FFF2-40B4-BE49-F238E27FC236}">
                <a16:creationId xmlns:a16="http://schemas.microsoft.com/office/drawing/2014/main" id="{B6AB4B29-5CCC-48E7-A1F5-5096DF634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246" y="4686277"/>
            <a:ext cx="10058400" cy="1251258"/>
          </a:xfr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ACB1EB2-578E-C18D-4A87-86FDC171A1E5}"/>
              </a:ext>
            </a:extLst>
          </p:cNvPr>
          <p:cNvSpPr txBox="1">
            <a:spLocks/>
          </p:cNvSpPr>
          <p:nvPr/>
        </p:nvSpPr>
        <p:spPr>
          <a:xfrm>
            <a:off x="1097280" y="1845734"/>
            <a:ext cx="10058400" cy="62901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- </a:t>
            </a:r>
            <a:r>
              <a:rPr lang="en-US" sz="3600" u="sng" dirty="0"/>
              <a:t>traverse</a:t>
            </a:r>
            <a:r>
              <a:rPr lang="en-US" sz="3600" dirty="0"/>
              <a:t> in list index time</a:t>
            </a:r>
            <a:r>
              <a:rPr lang="th-TH" sz="3600" dirty="0"/>
              <a:t> / </a:t>
            </a:r>
            <a:r>
              <a:rPr lang="th-TH" sz="3600" u="sng" dirty="0"/>
              <a:t>ท่อง</a:t>
            </a:r>
            <a:r>
              <a:rPr lang="th-TH" sz="3600" dirty="0"/>
              <a:t> ไปใน </a:t>
            </a:r>
            <a:r>
              <a:rPr lang="en-US" sz="3600" dirty="0"/>
              <a:t>list </a:t>
            </a:r>
            <a:r>
              <a:rPr lang="th-TH" sz="3600" dirty="0"/>
              <a:t>นจำนวน</a:t>
            </a:r>
            <a:r>
              <a:rPr lang="en-US" sz="3600" dirty="0"/>
              <a:t> index </a:t>
            </a:r>
            <a:r>
              <a:rPr lang="th-TH" sz="3600" dirty="0"/>
              <a:t>ครั้ง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423C9B1-E6CA-E007-2544-E0404DB7B25A}"/>
              </a:ext>
            </a:extLst>
          </p:cNvPr>
          <p:cNvCxnSpPr>
            <a:cxnSpLocks/>
          </p:cNvCxnSpPr>
          <p:nvPr/>
        </p:nvCxnSpPr>
        <p:spPr>
          <a:xfrm>
            <a:off x="3590488" y="4160161"/>
            <a:ext cx="788565" cy="823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C771E71-40B4-AABC-2731-8F914D899CAB}"/>
              </a:ext>
            </a:extLst>
          </p:cNvPr>
          <p:cNvSpPr txBox="1"/>
          <p:nvPr/>
        </p:nvSpPr>
        <p:spPr>
          <a:xfrm>
            <a:off x="3186210" y="3714568"/>
            <a:ext cx="4042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</a:t>
            </a:r>
            <a:endParaRPr lang="th-TH" sz="4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90220C-42F1-8FA3-489D-BC87A4BEDF88}"/>
              </a:ext>
            </a:extLst>
          </p:cNvPr>
          <p:cNvSpPr txBox="1"/>
          <p:nvPr/>
        </p:nvSpPr>
        <p:spPr>
          <a:xfrm>
            <a:off x="1458007" y="3483052"/>
            <a:ext cx="28081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Traversed here (1 time)</a:t>
            </a:r>
          </a:p>
          <a:p>
            <a:r>
              <a:rPr lang="th-TH" sz="2400" dirty="0"/>
              <a:t>ท่องมาที่นี่ </a:t>
            </a:r>
            <a:r>
              <a:rPr lang="en-US" sz="2400" dirty="0"/>
              <a:t>(1 </a:t>
            </a:r>
            <a:r>
              <a:rPr lang="th-TH" sz="2400" dirty="0"/>
              <a:t>ครั้ง</a:t>
            </a:r>
            <a:r>
              <a:rPr lang="en-US" sz="2400" dirty="0"/>
              <a:t>)</a:t>
            </a:r>
            <a:endParaRPr lang="th-TH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04E620-D706-7FD3-CBBF-A1D405BE4975}"/>
              </a:ext>
            </a:extLst>
          </p:cNvPr>
          <p:cNvSpPr txBox="1"/>
          <p:nvPr/>
        </p:nvSpPr>
        <p:spPr>
          <a:xfrm>
            <a:off x="7877263" y="3429000"/>
            <a:ext cx="24817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Insert(‘K’,1)</a:t>
            </a:r>
            <a:endParaRPr lang="th-TH" sz="4800" b="1" dirty="0"/>
          </a:p>
        </p:txBody>
      </p:sp>
    </p:spTree>
    <p:extLst>
      <p:ext uri="{BB962C8B-B14F-4D97-AF65-F5344CB8AC3E}">
        <p14:creationId xmlns:p14="http://schemas.microsoft.com/office/powerpoint/2010/main" val="41371276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7ACD2E-8A8B-A427-20D4-6ADE2E3F4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36269"/>
            <a:ext cx="10058400" cy="1450757"/>
          </a:xfrm>
        </p:spPr>
        <p:txBody>
          <a:bodyPr>
            <a:normAutofit/>
          </a:bodyPr>
          <a:lstStyle/>
          <a:p>
            <a:r>
              <a:rPr lang="en-US" sz="4800" dirty="0" err="1"/>
              <a:t>insert_after</a:t>
            </a:r>
            <a:r>
              <a:rPr lang="en-US" sz="4800" dirty="0"/>
              <a:t>(</a:t>
            </a:r>
            <a:r>
              <a:rPr lang="en-US" sz="4800" dirty="0" err="1"/>
              <a:t>item,index</a:t>
            </a:r>
            <a:r>
              <a:rPr lang="en-US" sz="4800" dirty="0"/>
              <a:t>) step by step</a:t>
            </a:r>
            <a:endParaRPr lang="th-TH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ACB1EB2-578E-C18D-4A87-86FDC171A1E5}"/>
              </a:ext>
            </a:extLst>
          </p:cNvPr>
          <p:cNvSpPr txBox="1">
            <a:spLocks/>
          </p:cNvSpPr>
          <p:nvPr/>
        </p:nvSpPr>
        <p:spPr>
          <a:xfrm>
            <a:off x="1097280" y="1845733"/>
            <a:ext cx="10058400" cy="14507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- create new node and point to the same p-&gt;next</a:t>
            </a:r>
          </a:p>
          <a:p>
            <a:r>
              <a:rPr lang="en-US" sz="3600" dirty="0"/>
              <a:t>- </a:t>
            </a:r>
            <a:r>
              <a:rPr lang="th-TH" sz="3600" dirty="0"/>
              <a:t>สร้าง</a:t>
            </a:r>
            <a:r>
              <a:rPr lang="en-US" sz="3600" dirty="0"/>
              <a:t> node </a:t>
            </a:r>
            <a:r>
              <a:rPr lang="th-TH" sz="3600" dirty="0"/>
              <a:t>ใหม่และชี้ไปที่เดียวกันกับ </a:t>
            </a:r>
            <a:r>
              <a:rPr lang="en-US" sz="3600" dirty="0"/>
              <a:t>p-&gt;next</a:t>
            </a:r>
            <a:endParaRPr lang="th-TH" sz="3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423C9B1-E6CA-E007-2544-E0404DB7B25A}"/>
              </a:ext>
            </a:extLst>
          </p:cNvPr>
          <p:cNvCxnSpPr>
            <a:cxnSpLocks/>
          </p:cNvCxnSpPr>
          <p:nvPr/>
        </p:nvCxnSpPr>
        <p:spPr>
          <a:xfrm>
            <a:off x="3473042" y="4621329"/>
            <a:ext cx="788565" cy="823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C771E71-40B4-AABC-2731-8F914D899CAB}"/>
              </a:ext>
            </a:extLst>
          </p:cNvPr>
          <p:cNvSpPr txBox="1"/>
          <p:nvPr/>
        </p:nvSpPr>
        <p:spPr>
          <a:xfrm>
            <a:off x="3068764" y="4175736"/>
            <a:ext cx="4042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</a:t>
            </a:r>
            <a:endParaRPr lang="th-TH" sz="4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90220C-42F1-8FA3-489D-BC87A4BEDF88}"/>
              </a:ext>
            </a:extLst>
          </p:cNvPr>
          <p:cNvSpPr txBox="1"/>
          <p:nvPr/>
        </p:nvSpPr>
        <p:spPr>
          <a:xfrm>
            <a:off x="1340561" y="3944220"/>
            <a:ext cx="28081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Traversed here (1 time)</a:t>
            </a:r>
          </a:p>
          <a:p>
            <a:r>
              <a:rPr lang="th-TH" sz="2400" dirty="0"/>
              <a:t>ท่องมาที่นี่ </a:t>
            </a:r>
            <a:r>
              <a:rPr lang="en-US" sz="2400" dirty="0"/>
              <a:t>(1 </a:t>
            </a:r>
            <a:r>
              <a:rPr lang="th-TH" sz="2400" dirty="0"/>
              <a:t>ครั้ง</a:t>
            </a:r>
            <a:r>
              <a:rPr lang="en-US" sz="2400" dirty="0"/>
              <a:t>)</a:t>
            </a:r>
            <a:endParaRPr lang="th-TH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04E620-D706-7FD3-CBBF-A1D405BE4975}"/>
              </a:ext>
            </a:extLst>
          </p:cNvPr>
          <p:cNvSpPr txBox="1"/>
          <p:nvPr/>
        </p:nvSpPr>
        <p:spPr>
          <a:xfrm>
            <a:off x="8919159" y="4144957"/>
            <a:ext cx="24817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Insert(‘K’,1)</a:t>
            </a:r>
            <a:endParaRPr lang="th-TH" sz="4800" b="1" dirty="0"/>
          </a:p>
        </p:txBody>
      </p:sp>
      <p:pic>
        <p:nvPicPr>
          <p:cNvPr id="6" name="Content Placeholder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665E525A-7092-A653-34F5-860B603D7B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684" y="4474299"/>
            <a:ext cx="10058400" cy="194031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FFA34F-8ADF-4C7A-25C6-DD82B37EEFAE}"/>
              </a:ext>
            </a:extLst>
          </p:cNvPr>
          <p:cNvSpPr txBox="1"/>
          <p:nvPr/>
        </p:nvSpPr>
        <p:spPr>
          <a:xfrm>
            <a:off x="5595537" y="3333444"/>
            <a:ext cx="14590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New node</a:t>
            </a:r>
            <a:endParaRPr lang="th-TH" sz="32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932B3A-EDBE-14E1-B9EB-B8C0203A0632}"/>
              </a:ext>
            </a:extLst>
          </p:cNvPr>
          <p:cNvCxnSpPr>
            <a:stCxn id="8" idx="2"/>
          </p:cNvCxnSpPr>
          <p:nvPr/>
        </p:nvCxnSpPr>
        <p:spPr>
          <a:xfrm flipH="1">
            <a:off x="6312349" y="3918219"/>
            <a:ext cx="12715" cy="7085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17318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7ACD2E-8A8B-A427-20D4-6ADE2E3F4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36269"/>
            <a:ext cx="10058400" cy="1450757"/>
          </a:xfrm>
        </p:spPr>
        <p:txBody>
          <a:bodyPr>
            <a:normAutofit/>
          </a:bodyPr>
          <a:lstStyle/>
          <a:p>
            <a:r>
              <a:rPr lang="en-US" sz="4800" dirty="0" err="1"/>
              <a:t>insert_after</a:t>
            </a:r>
            <a:r>
              <a:rPr lang="en-US" sz="4800" dirty="0"/>
              <a:t>(</a:t>
            </a:r>
            <a:r>
              <a:rPr lang="en-US" sz="4800" dirty="0" err="1"/>
              <a:t>item,index</a:t>
            </a:r>
            <a:r>
              <a:rPr lang="en-US" sz="4800" dirty="0"/>
              <a:t>) step by step</a:t>
            </a:r>
            <a:endParaRPr lang="th-TH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ACB1EB2-578E-C18D-4A87-86FDC171A1E5}"/>
              </a:ext>
            </a:extLst>
          </p:cNvPr>
          <p:cNvSpPr txBox="1">
            <a:spLocks/>
          </p:cNvSpPr>
          <p:nvPr/>
        </p:nvSpPr>
        <p:spPr>
          <a:xfrm>
            <a:off x="1097280" y="1845733"/>
            <a:ext cx="10058400" cy="14507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- point Traversed member to new node</a:t>
            </a:r>
          </a:p>
          <a:p>
            <a:r>
              <a:rPr lang="en-US" sz="3600" dirty="0"/>
              <a:t>- </a:t>
            </a:r>
            <a:r>
              <a:rPr lang="th-TH" sz="3600" dirty="0"/>
              <a:t>กำหนดให้ </a:t>
            </a:r>
            <a:r>
              <a:rPr lang="en-US" sz="3600" dirty="0"/>
              <a:t>member </a:t>
            </a:r>
            <a:r>
              <a:rPr lang="th-TH" sz="3600" dirty="0"/>
              <a:t>ที่ท่องไป ให้ชี้ไปที่ </a:t>
            </a:r>
            <a:r>
              <a:rPr lang="en-US" sz="3600" dirty="0"/>
              <a:t>node </a:t>
            </a:r>
            <a:r>
              <a:rPr lang="th-TH" sz="3600" dirty="0"/>
              <a:t>ตัวใหม่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423C9B1-E6CA-E007-2544-E0404DB7B25A}"/>
              </a:ext>
            </a:extLst>
          </p:cNvPr>
          <p:cNvCxnSpPr>
            <a:cxnSpLocks/>
          </p:cNvCxnSpPr>
          <p:nvPr/>
        </p:nvCxnSpPr>
        <p:spPr>
          <a:xfrm>
            <a:off x="3439486" y="4461939"/>
            <a:ext cx="788565" cy="823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C771E71-40B4-AABC-2731-8F914D899CAB}"/>
              </a:ext>
            </a:extLst>
          </p:cNvPr>
          <p:cNvSpPr txBox="1"/>
          <p:nvPr/>
        </p:nvSpPr>
        <p:spPr>
          <a:xfrm>
            <a:off x="3035208" y="4016346"/>
            <a:ext cx="4042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</a:t>
            </a:r>
            <a:endParaRPr lang="th-TH" sz="4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90220C-42F1-8FA3-489D-BC87A4BEDF88}"/>
              </a:ext>
            </a:extLst>
          </p:cNvPr>
          <p:cNvSpPr txBox="1"/>
          <p:nvPr/>
        </p:nvSpPr>
        <p:spPr>
          <a:xfrm>
            <a:off x="1307005" y="3784830"/>
            <a:ext cx="28081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Traversed here (1 time)</a:t>
            </a:r>
          </a:p>
          <a:p>
            <a:r>
              <a:rPr lang="th-TH" sz="2400" dirty="0"/>
              <a:t>ท่องมาที่นี่ </a:t>
            </a:r>
            <a:r>
              <a:rPr lang="en-US" sz="2400" dirty="0"/>
              <a:t>(1 </a:t>
            </a:r>
            <a:r>
              <a:rPr lang="th-TH" sz="2400" dirty="0"/>
              <a:t>ครั้ง</a:t>
            </a:r>
            <a:r>
              <a:rPr lang="en-US" sz="2400" dirty="0"/>
              <a:t>)</a:t>
            </a:r>
            <a:endParaRPr lang="th-TH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04E620-D706-7FD3-CBBF-A1D405BE4975}"/>
              </a:ext>
            </a:extLst>
          </p:cNvPr>
          <p:cNvSpPr txBox="1"/>
          <p:nvPr/>
        </p:nvSpPr>
        <p:spPr>
          <a:xfrm>
            <a:off x="8885603" y="3985567"/>
            <a:ext cx="24817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Insert(‘K’,1)</a:t>
            </a:r>
            <a:endParaRPr lang="th-TH" sz="4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FFA34F-8ADF-4C7A-25C6-DD82B37EEFAE}"/>
              </a:ext>
            </a:extLst>
          </p:cNvPr>
          <p:cNvSpPr txBox="1"/>
          <p:nvPr/>
        </p:nvSpPr>
        <p:spPr>
          <a:xfrm>
            <a:off x="5561981" y="3174054"/>
            <a:ext cx="14590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New node</a:t>
            </a:r>
            <a:endParaRPr lang="th-TH" sz="32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932B3A-EDBE-14E1-B9EB-B8C0203A0632}"/>
              </a:ext>
            </a:extLst>
          </p:cNvPr>
          <p:cNvCxnSpPr>
            <a:stCxn id="8" idx="2"/>
          </p:cNvCxnSpPr>
          <p:nvPr/>
        </p:nvCxnSpPr>
        <p:spPr>
          <a:xfrm flipH="1">
            <a:off x="6278793" y="3758829"/>
            <a:ext cx="12715" cy="7085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0B309D2-C2CE-7755-1AE2-215B7F041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183" y="4401065"/>
            <a:ext cx="10058400" cy="194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516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7ACD2E-8A8B-A427-20D4-6ADE2E3F4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36269"/>
            <a:ext cx="10058400" cy="1450757"/>
          </a:xfrm>
        </p:spPr>
        <p:txBody>
          <a:bodyPr>
            <a:normAutofit/>
          </a:bodyPr>
          <a:lstStyle/>
          <a:p>
            <a:r>
              <a:rPr lang="en-US" sz="4800" dirty="0" err="1"/>
              <a:t>insert_after</a:t>
            </a:r>
            <a:r>
              <a:rPr lang="en-US" sz="4800" dirty="0"/>
              <a:t>(</a:t>
            </a:r>
            <a:r>
              <a:rPr lang="en-US" sz="4800" dirty="0" err="1"/>
              <a:t>item,index</a:t>
            </a:r>
            <a:r>
              <a:rPr lang="en-US" sz="4800" dirty="0"/>
              <a:t>) step by step</a:t>
            </a:r>
            <a:endParaRPr lang="th-TH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ACB1EB2-578E-C18D-4A87-86FDC171A1E5}"/>
              </a:ext>
            </a:extLst>
          </p:cNvPr>
          <p:cNvSpPr txBox="1">
            <a:spLocks/>
          </p:cNvSpPr>
          <p:nvPr/>
        </p:nvSpPr>
        <p:spPr>
          <a:xfrm>
            <a:off x="1097280" y="1845733"/>
            <a:ext cx="10058400" cy="14507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- point Traversed member to new node</a:t>
            </a:r>
          </a:p>
          <a:p>
            <a:r>
              <a:rPr lang="en-US" sz="3600" dirty="0"/>
              <a:t>- </a:t>
            </a:r>
            <a:r>
              <a:rPr lang="th-TH" sz="3600" dirty="0"/>
              <a:t>กำหนดให้ </a:t>
            </a:r>
            <a:r>
              <a:rPr lang="en-US" sz="3600" dirty="0"/>
              <a:t>member </a:t>
            </a:r>
            <a:r>
              <a:rPr lang="th-TH" sz="3600" dirty="0"/>
              <a:t>ที่ท่องไป ให้ชี้ไปที่ </a:t>
            </a:r>
            <a:r>
              <a:rPr lang="en-US" sz="3600" dirty="0"/>
              <a:t>node </a:t>
            </a:r>
            <a:r>
              <a:rPr lang="th-TH" sz="3600" dirty="0"/>
              <a:t>ตัวใหม่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423C9B1-E6CA-E007-2544-E0404DB7B25A}"/>
              </a:ext>
            </a:extLst>
          </p:cNvPr>
          <p:cNvCxnSpPr>
            <a:cxnSpLocks/>
          </p:cNvCxnSpPr>
          <p:nvPr/>
        </p:nvCxnSpPr>
        <p:spPr>
          <a:xfrm>
            <a:off x="3439486" y="4461939"/>
            <a:ext cx="788565" cy="823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C771E71-40B4-AABC-2731-8F914D899CAB}"/>
              </a:ext>
            </a:extLst>
          </p:cNvPr>
          <p:cNvSpPr txBox="1"/>
          <p:nvPr/>
        </p:nvSpPr>
        <p:spPr>
          <a:xfrm>
            <a:off x="3035208" y="4016346"/>
            <a:ext cx="4042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</a:t>
            </a:r>
            <a:endParaRPr lang="th-TH" sz="4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90220C-42F1-8FA3-489D-BC87A4BEDF88}"/>
              </a:ext>
            </a:extLst>
          </p:cNvPr>
          <p:cNvSpPr txBox="1"/>
          <p:nvPr/>
        </p:nvSpPr>
        <p:spPr>
          <a:xfrm>
            <a:off x="1307005" y="3784830"/>
            <a:ext cx="28081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Traversed here (1 time)</a:t>
            </a:r>
          </a:p>
          <a:p>
            <a:r>
              <a:rPr lang="th-TH" sz="2400" dirty="0"/>
              <a:t>ท่องมาที่นี่ </a:t>
            </a:r>
            <a:r>
              <a:rPr lang="en-US" sz="2400" dirty="0"/>
              <a:t>(1 </a:t>
            </a:r>
            <a:r>
              <a:rPr lang="th-TH" sz="2400" dirty="0"/>
              <a:t>ครั้ง</a:t>
            </a:r>
            <a:r>
              <a:rPr lang="en-US" sz="2400" dirty="0"/>
              <a:t>)</a:t>
            </a:r>
            <a:endParaRPr lang="th-TH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04E620-D706-7FD3-CBBF-A1D405BE4975}"/>
              </a:ext>
            </a:extLst>
          </p:cNvPr>
          <p:cNvSpPr txBox="1"/>
          <p:nvPr/>
        </p:nvSpPr>
        <p:spPr>
          <a:xfrm>
            <a:off x="8885603" y="3985567"/>
            <a:ext cx="24817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Insert(‘K’,1)</a:t>
            </a:r>
            <a:endParaRPr lang="th-TH" sz="4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FFA34F-8ADF-4C7A-25C6-DD82B37EEFAE}"/>
              </a:ext>
            </a:extLst>
          </p:cNvPr>
          <p:cNvSpPr txBox="1"/>
          <p:nvPr/>
        </p:nvSpPr>
        <p:spPr>
          <a:xfrm>
            <a:off x="5561981" y="3174054"/>
            <a:ext cx="14590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New node</a:t>
            </a:r>
            <a:endParaRPr lang="th-TH" sz="32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932B3A-EDBE-14E1-B9EB-B8C0203A0632}"/>
              </a:ext>
            </a:extLst>
          </p:cNvPr>
          <p:cNvCxnSpPr>
            <a:stCxn id="8" idx="2"/>
          </p:cNvCxnSpPr>
          <p:nvPr/>
        </p:nvCxnSpPr>
        <p:spPr>
          <a:xfrm flipH="1">
            <a:off x="6278793" y="3758829"/>
            <a:ext cx="12715" cy="7085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0B309D2-C2CE-7755-1AE2-215B7F041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183" y="4401065"/>
            <a:ext cx="10058400" cy="194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110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DB142-645C-84AB-3B0B-F172646C8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0B7699-B0A9-B674-C009-B5816C16741E}"/>
              </a:ext>
            </a:extLst>
          </p:cNvPr>
          <p:cNvSpPr txBox="1"/>
          <p:nvPr/>
        </p:nvSpPr>
        <p:spPr>
          <a:xfrm>
            <a:off x="466988" y="1793644"/>
            <a:ext cx="478801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Linked_list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l1;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l1.push_back(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l1.print();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l1.push_front(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l1.push_front(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'G'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l1.print();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l1.remove_at(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l1.print();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l1.insert_after(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'K'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l1.print();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342EA7-A640-7FC6-A398-AC1316618BC1}"/>
              </a:ext>
            </a:extLst>
          </p:cNvPr>
          <p:cNvSpPr txBox="1"/>
          <p:nvPr/>
        </p:nvSpPr>
        <p:spPr>
          <a:xfrm>
            <a:off x="6639607" y="3167249"/>
            <a:ext cx="451607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Result:</a:t>
            </a:r>
            <a:endParaRPr lang="th-TH" sz="3600" dirty="0"/>
          </a:p>
          <a:p>
            <a:r>
              <a:rPr lang="en-US" sz="3600" dirty="0"/>
              <a:t>A-&gt;B-&gt;C-&gt;null</a:t>
            </a:r>
          </a:p>
          <a:p>
            <a:r>
              <a:rPr lang="en-US" sz="3600" dirty="0"/>
              <a:t>G-&gt;F-&gt;A-&gt;B-&gt;C-&gt;null</a:t>
            </a:r>
          </a:p>
          <a:p>
            <a:r>
              <a:rPr lang="en-US" sz="3600" dirty="0"/>
              <a:t>G-&gt;F-&gt;B-&gt;C-&gt;null</a:t>
            </a:r>
          </a:p>
          <a:p>
            <a:r>
              <a:rPr lang="en-US" sz="3600" dirty="0"/>
              <a:t>G-&gt;F-&gt;K-&gt;B-&gt;C-&gt;null</a:t>
            </a:r>
            <a:endParaRPr lang="th-TH" sz="3600" dirty="0"/>
          </a:p>
        </p:txBody>
      </p:sp>
      <p:pic>
        <p:nvPicPr>
          <p:cNvPr id="4" name="Content Placeholder 8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51054A12-4B8D-2B9F-B906-1D432A79C0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576" y="474521"/>
            <a:ext cx="5572285" cy="107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324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5B764-E858-81F6-689A-DAE3B8BD3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85F59-BC47-8AEB-D8AA-D0AD1623C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- think about you want to insert item in middle of structure</a:t>
            </a:r>
          </a:p>
          <a:p>
            <a:r>
              <a:rPr lang="en-US" sz="3600" dirty="0"/>
              <a:t>- How to do with array ?</a:t>
            </a:r>
          </a:p>
          <a:p>
            <a:r>
              <a:rPr lang="en-US" sz="3600" dirty="0"/>
              <a:t>- How to do with linked list ?</a:t>
            </a:r>
          </a:p>
          <a:p>
            <a:r>
              <a:rPr lang="en-US" sz="3600" dirty="0"/>
              <a:t>- </a:t>
            </a:r>
            <a:r>
              <a:rPr lang="th-TH" sz="3600" dirty="0"/>
              <a:t>หากต้องการแทรกสมาชิกเข้าไปกลาง </a:t>
            </a:r>
            <a:r>
              <a:rPr lang="en-US" sz="3600" dirty="0"/>
              <a:t>structure </a:t>
            </a:r>
          </a:p>
          <a:p>
            <a:r>
              <a:rPr lang="en-US" sz="3600" dirty="0"/>
              <a:t>- </a:t>
            </a:r>
            <a:r>
              <a:rPr lang="th-TH" sz="3600" dirty="0"/>
              <a:t>ถ้าใช้ </a:t>
            </a:r>
            <a:r>
              <a:rPr lang="en-US" sz="3600" dirty="0"/>
              <a:t>array </a:t>
            </a:r>
            <a:r>
              <a:rPr lang="th-TH" sz="3600" dirty="0"/>
              <a:t>จะทำอย่างไร</a:t>
            </a:r>
            <a:r>
              <a:rPr lang="en-US" sz="3600" dirty="0"/>
              <a:t> ?</a:t>
            </a:r>
          </a:p>
          <a:p>
            <a:r>
              <a:rPr lang="en-US" sz="3600" dirty="0"/>
              <a:t>- </a:t>
            </a:r>
            <a:r>
              <a:rPr lang="th-TH" sz="3600" dirty="0"/>
              <a:t>หากใช้ </a:t>
            </a:r>
            <a:r>
              <a:rPr lang="en-US" sz="3600" dirty="0"/>
              <a:t>Linked list </a:t>
            </a:r>
            <a:r>
              <a:rPr lang="th-TH" sz="3600" dirty="0"/>
              <a:t>ต้องทำอย่างไร</a:t>
            </a:r>
            <a:r>
              <a:rPr lang="en-US" sz="3600" dirty="0"/>
              <a:t> ?</a:t>
            </a:r>
            <a:endParaRPr lang="th-TH" sz="3600" dirty="0"/>
          </a:p>
          <a:p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3590762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82E34-C4CF-BDD7-E409-54A16D815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</a:t>
            </a:r>
            <a:endParaRPr lang="th-TH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FC4779B-D773-AA2B-8774-82E9B759E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718" y="2455168"/>
            <a:ext cx="10582564" cy="2880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949723-BF1D-8675-82BE-98C23DEC3595}"/>
              </a:ext>
            </a:extLst>
          </p:cNvPr>
          <p:cNvSpPr txBox="1"/>
          <p:nvPr/>
        </p:nvSpPr>
        <p:spPr>
          <a:xfrm>
            <a:off x="8214919" y="6488668"/>
            <a:ext cx="38232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https://www.geeksforgeeks.org/what-is-linked-list//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9820EDC-31D1-9FE5-19B5-037E17F9D110}"/>
              </a:ext>
            </a:extLst>
          </p:cNvPr>
          <p:cNvSpPr/>
          <p:nvPr/>
        </p:nvSpPr>
        <p:spPr>
          <a:xfrm>
            <a:off x="5368954" y="3179428"/>
            <a:ext cx="2441196" cy="192107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80DBB0-4E77-FAAA-75D7-02CF86EEBB1D}"/>
              </a:ext>
            </a:extLst>
          </p:cNvPr>
          <p:cNvSpPr txBox="1"/>
          <p:nvPr/>
        </p:nvSpPr>
        <p:spPr>
          <a:xfrm>
            <a:off x="4810860" y="2216088"/>
            <a:ext cx="35573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Node / element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23139185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48556-D28C-9EE4-EBFC-1BE420029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Asymptotic notation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3C3D-1AB3-4C0B-1530-1579531B7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3340496" cy="4823515"/>
          </a:xfrm>
        </p:spPr>
        <p:txBody>
          <a:bodyPr>
            <a:normAutofit/>
          </a:bodyPr>
          <a:lstStyle/>
          <a:p>
            <a:r>
              <a:rPr lang="en-US" sz="3200" dirty="0" err="1"/>
              <a:t>Insert_after</a:t>
            </a:r>
            <a:endParaRPr lang="en-US" sz="3200" dirty="0"/>
          </a:p>
          <a:p>
            <a:pPr lvl="1"/>
            <a:r>
              <a:rPr lang="en-US" sz="2800" dirty="0"/>
              <a:t>Big O -&gt;</a:t>
            </a:r>
          </a:p>
          <a:p>
            <a:pPr lvl="1"/>
            <a:r>
              <a:rPr lang="en-US" sz="2800" dirty="0"/>
              <a:t>Big Omega -&gt;</a:t>
            </a:r>
          </a:p>
          <a:p>
            <a:r>
              <a:rPr lang="en-US" sz="3200" dirty="0" err="1"/>
              <a:t>remove_at</a:t>
            </a:r>
            <a:endParaRPr lang="en-US" sz="3200" dirty="0"/>
          </a:p>
          <a:p>
            <a:pPr lvl="1"/>
            <a:r>
              <a:rPr lang="en-US" sz="2800" dirty="0"/>
              <a:t>Big O -&gt;</a:t>
            </a:r>
          </a:p>
          <a:p>
            <a:pPr lvl="1"/>
            <a:r>
              <a:rPr lang="en-US" sz="2800" dirty="0"/>
              <a:t>Big Omega -&gt;</a:t>
            </a:r>
            <a:endParaRPr lang="th-TH" sz="2800" dirty="0"/>
          </a:p>
          <a:p>
            <a:r>
              <a:rPr lang="en-US" sz="3200" dirty="0" err="1"/>
              <a:t>push_front</a:t>
            </a:r>
            <a:endParaRPr lang="en-US" sz="2800" dirty="0"/>
          </a:p>
          <a:p>
            <a:pPr lvl="1"/>
            <a:r>
              <a:rPr lang="en-US" sz="2800" dirty="0"/>
              <a:t>Big Theta -&gt;</a:t>
            </a:r>
          </a:p>
          <a:p>
            <a:pPr marL="201168" lvl="1" indent="0">
              <a:buNone/>
            </a:pPr>
            <a:endParaRPr lang="th-TH" sz="2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8ED29FC-5659-7B1A-0B0D-FA5F942B7833}"/>
              </a:ext>
            </a:extLst>
          </p:cNvPr>
          <p:cNvSpPr txBox="1">
            <a:spLocks/>
          </p:cNvSpPr>
          <p:nvPr/>
        </p:nvSpPr>
        <p:spPr>
          <a:xfrm>
            <a:off x="6199185" y="1879988"/>
            <a:ext cx="3340496" cy="45452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err="1"/>
              <a:t>push_back</a:t>
            </a:r>
            <a:endParaRPr lang="en-US" sz="2800" dirty="0"/>
          </a:p>
          <a:p>
            <a:pPr lvl="1"/>
            <a:r>
              <a:rPr lang="en-US" sz="2800" dirty="0"/>
              <a:t>Big Theta -&gt;</a:t>
            </a:r>
            <a:endParaRPr lang="en-US" sz="3200" dirty="0"/>
          </a:p>
          <a:p>
            <a:r>
              <a:rPr lang="en-US" sz="3200" dirty="0" err="1"/>
              <a:t>remove_at</a:t>
            </a:r>
            <a:endParaRPr lang="en-US" sz="3200" dirty="0"/>
          </a:p>
          <a:p>
            <a:pPr lvl="1"/>
            <a:r>
              <a:rPr lang="en-US" sz="2800" dirty="0"/>
              <a:t>Big O -&gt;</a:t>
            </a:r>
          </a:p>
          <a:p>
            <a:pPr lvl="1"/>
            <a:r>
              <a:rPr lang="en-US" sz="2800" dirty="0"/>
              <a:t>Big Omega -&gt;</a:t>
            </a:r>
          </a:p>
          <a:p>
            <a:pPr marL="201168" lvl="1" indent="0">
              <a:buFont typeface="Calibri" pitchFamily="34" charset="0"/>
              <a:buNone/>
            </a:pP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1283329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1F543-164C-0CCC-FF93-FF641A9F6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 binary tree</a:t>
            </a:r>
            <a:endParaRPr lang="th-TH" dirty="0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BDC914-B5E6-918C-A3E0-5BDE5A6975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004" y="2156656"/>
            <a:ext cx="5024125" cy="373915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D061C0-33E3-2A95-5FFC-4F77BD9D31AA}"/>
              </a:ext>
            </a:extLst>
          </p:cNvPr>
          <p:cNvSpPr txBox="1"/>
          <p:nvPr/>
        </p:nvSpPr>
        <p:spPr>
          <a:xfrm>
            <a:off x="1031845" y="2046914"/>
            <a:ext cx="36408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/>
              <a:t>Linked list is a linear data structure</a:t>
            </a:r>
          </a:p>
          <a:p>
            <a:pPr marL="457200" indent="-457200">
              <a:buFontTx/>
              <a:buChar char="-"/>
            </a:pPr>
            <a:endParaRPr lang="en-US" sz="3200" dirty="0"/>
          </a:p>
          <a:p>
            <a:pPr marL="457200" indent="-457200">
              <a:buFontTx/>
              <a:buChar char="-"/>
            </a:pPr>
            <a:r>
              <a:rPr lang="en-US" sz="3200" dirty="0"/>
              <a:t>Linked list </a:t>
            </a:r>
            <a:r>
              <a:rPr lang="th-TH" sz="3200" dirty="0"/>
              <a:t>คือ </a:t>
            </a:r>
            <a:r>
              <a:rPr lang="en-US" sz="3200" dirty="0"/>
              <a:t>linear data structure</a:t>
            </a:r>
            <a:endParaRPr lang="th-TH" sz="32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732A54-591A-B3DD-66C8-88EEDD87AC85}"/>
              </a:ext>
            </a:extLst>
          </p:cNvPr>
          <p:cNvCxnSpPr/>
          <p:nvPr/>
        </p:nvCxnSpPr>
        <p:spPr>
          <a:xfrm flipH="1">
            <a:off x="5318620" y="1737360"/>
            <a:ext cx="5402510" cy="451243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0180A1-3C0E-F9E1-B82D-28F3561D3B16}"/>
              </a:ext>
            </a:extLst>
          </p:cNvPr>
          <p:cNvCxnSpPr/>
          <p:nvPr/>
        </p:nvCxnSpPr>
        <p:spPr>
          <a:xfrm>
            <a:off x="4756558" y="2156656"/>
            <a:ext cx="6593747" cy="40260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5636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2AB33C-12DC-C790-655B-6F714A24C2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9600" dirty="0"/>
              <a:t>LAB</a:t>
            </a:r>
            <a:endParaRPr lang="th-TH" sz="96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0990DD6-4DD5-9754-17BF-FE5E7A7557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60755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0DE9E-DC77-EAE0-5962-A294E9B5C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90199-1607-89FE-685F-CA9CC0C50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3494" y="1845734"/>
            <a:ext cx="10445971" cy="4023360"/>
          </a:xfrm>
        </p:spPr>
        <p:txBody>
          <a:bodyPr>
            <a:normAutofit/>
          </a:bodyPr>
          <a:lstStyle/>
          <a:p>
            <a:r>
              <a:rPr lang="en-US" sz="3600" dirty="0"/>
              <a:t>- each node(object) contain data and representation to single next node</a:t>
            </a:r>
          </a:p>
          <a:p>
            <a:r>
              <a:rPr lang="en-US" sz="3600" dirty="0"/>
              <a:t>- </a:t>
            </a:r>
            <a:r>
              <a:rPr lang="th-TH" sz="3600" dirty="0"/>
              <a:t>แต่ละ </a:t>
            </a:r>
            <a:r>
              <a:rPr lang="en-US" sz="3600" dirty="0"/>
              <a:t>node(object) </a:t>
            </a:r>
            <a:r>
              <a:rPr lang="th-TH" sz="3600" dirty="0"/>
              <a:t>จะเก็บ </a:t>
            </a:r>
            <a:r>
              <a:rPr lang="en-US" sz="3600" dirty="0"/>
              <a:t>data </a:t>
            </a:r>
            <a:r>
              <a:rPr lang="th-TH" sz="3600" dirty="0"/>
              <a:t>และ</a:t>
            </a:r>
            <a:r>
              <a:rPr lang="th-TH" sz="3600" u="sng" dirty="0"/>
              <a:t>ตัวแทน</a:t>
            </a:r>
            <a:r>
              <a:rPr lang="th-TH" sz="3600" dirty="0"/>
              <a:t>สำหรับข้อมูลถัดไป</a:t>
            </a:r>
            <a:endParaRPr lang="en-US" sz="3600" dirty="0"/>
          </a:p>
          <a:p>
            <a:endParaRPr lang="en-US" sz="3600" dirty="0"/>
          </a:p>
          <a:p>
            <a:endParaRPr lang="th-TH" sz="36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1FD14D0-6FF6-B1CE-1C1F-6EB47032D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698" y="3429000"/>
            <a:ext cx="8965414" cy="2440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2040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5B187-1C12-D46F-5517-6D00707A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</a:t>
            </a:r>
            <a:endParaRPr lang="th-TH" dirty="0"/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4A1C6C0-0C4D-EC53-CF1B-0502E2019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013" y="3258722"/>
            <a:ext cx="3143250" cy="27527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F6D3CD-13A5-460A-F6D2-EDE291BAF3B5}"/>
              </a:ext>
            </a:extLst>
          </p:cNvPr>
          <p:cNvSpPr txBox="1"/>
          <p:nvPr/>
        </p:nvSpPr>
        <p:spPr>
          <a:xfrm>
            <a:off x="1163013" y="2109004"/>
            <a:ext cx="100351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Each node(object) contain / </a:t>
            </a:r>
            <a:r>
              <a:rPr lang="th-TH" sz="4000" dirty="0"/>
              <a:t>แต่ละ </a:t>
            </a:r>
            <a:r>
              <a:rPr lang="en-US" sz="4000" dirty="0"/>
              <a:t>node(object) </a:t>
            </a:r>
            <a:r>
              <a:rPr lang="th-TH" sz="4000" dirty="0"/>
              <a:t>จะประกอบไปด้วย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9AC3-B1D1-8353-D693-00643F768C77}"/>
              </a:ext>
            </a:extLst>
          </p:cNvPr>
          <p:cNvSpPr txBox="1"/>
          <p:nvPr/>
        </p:nvSpPr>
        <p:spPr>
          <a:xfrm>
            <a:off x="4927131" y="3188534"/>
            <a:ext cx="543610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4400" dirty="0"/>
              <a:t>Data</a:t>
            </a:r>
          </a:p>
          <a:p>
            <a:pPr marL="285750" indent="-285750">
              <a:buFontTx/>
              <a:buChar char="-"/>
            </a:pPr>
            <a:r>
              <a:rPr lang="en-US" sz="4400" dirty="0"/>
              <a:t>Representer to next member</a:t>
            </a:r>
          </a:p>
          <a:p>
            <a:pPr marL="285750" indent="-285750">
              <a:buFontTx/>
              <a:buChar char="-"/>
            </a:pPr>
            <a:r>
              <a:rPr lang="th-TH" sz="4400" dirty="0"/>
              <a:t>ข้อมูล</a:t>
            </a:r>
          </a:p>
          <a:p>
            <a:pPr marL="285750" indent="-285750">
              <a:buFontTx/>
              <a:buChar char="-"/>
            </a:pPr>
            <a:r>
              <a:rPr lang="th-TH" sz="4400" dirty="0"/>
              <a:t>ตัวแทนไปยังข้อมูลถัดไป</a:t>
            </a:r>
          </a:p>
        </p:txBody>
      </p:sp>
    </p:spTree>
    <p:extLst>
      <p:ext uri="{BB962C8B-B14F-4D97-AF65-F5344CB8AC3E}">
        <p14:creationId xmlns:p14="http://schemas.microsoft.com/office/powerpoint/2010/main" val="1182254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C1AED-21E0-3497-F3DA-8C06C6582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(int Linked list)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EB9B7-4545-D5AB-406B-DE2141954EEE}"/>
              </a:ext>
            </a:extLst>
          </p:cNvPr>
          <p:cNvSpPr txBox="1"/>
          <p:nvPr/>
        </p:nvSpPr>
        <p:spPr>
          <a:xfrm>
            <a:off x="1319169" y="2373491"/>
            <a:ext cx="492224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3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data;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next;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6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E5AD306-F76A-0C51-628B-7359C1CB2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305" y="2562436"/>
            <a:ext cx="3143250" cy="2752725"/>
          </a:xfrm>
        </p:spPr>
      </p:pic>
    </p:spTree>
    <p:extLst>
      <p:ext uri="{BB962C8B-B14F-4D97-AF65-F5344CB8AC3E}">
        <p14:creationId xmlns:p14="http://schemas.microsoft.com/office/powerpoint/2010/main" val="2839802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BD741-1188-E33C-80C5-331FAF4F9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</a:t>
            </a:r>
            <a:endParaRPr lang="th-TH" dirty="0"/>
          </a:p>
        </p:txBody>
      </p:sp>
      <p:pic>
        <p:nvPicPr>
          <p:cNvPr id="9" name="Content Placeholder 8" descr="A picture containing text, clock, device&#10;&#10;Description automatically generated">
            <a:extLst>
              <a:ext uri="{FF2B5EF4-FFF2-40B4-BE49-F238E27FC236}">
                <a16:creationId xmlns:a16="http://schemas.microsoft.com/office/drawing/2014/main" id="{A36A8738-22FE-3DA0-FD47-5DC58EAEC0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394713"/>
            <a:ext cx="10058400" cy="2925825"/>
          </a:xfrm>
        </p:spPr>
      </p:pic>
    </p:spTree>
    <p:extLst>
      <p:ext uri="{BB962C8B-B14F-4D97-AF65-F5344CB8AC3E}">
        <p14:creationId xmlns:p14="http://schemas.microsoft.com/office/powerpoint/2010/main" val="95547682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ustom 3">
      <a:majorFont>
        <a:latin typeface="TH Sarabun New"/>
        <a:ea typeface=""/>
        <a:cs typeface="TH Sarabun New"/>
      </a:majorFont>
      <a:minorFont>
        <a:latin typeface="TH Sarabun New"/>
        <a:ea typeface=""/>
        <a:cs typeface="TH Sarabun New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DC3DCE361500448B8B985A5E7644B9" ma:contentTypeVersion="8" ma:contentTypeDescription="Create a new document." ma:contentTypeScope="" ma:versionID="d1159ceccca026b5abfc0291de47cc19">
  <xsd:schema xmlns:xsd="http://www.w3.org/2001/XMLSchema" xmlns:xs="http://www.w3.org/2001/XMLSchema" xmlns:p="http://schemas.microsoft.com/office/2006/metadata/properties" xmlns:ns2="41afd702-de2b-438a-a687-05413d17710b" targetNamespace="http://schemas.microsoft.com/office/2006/metadata/properties" ma:root="true" ma:fieldsID="6a3424e753f6356b76cd9984e3443b98" ns2:_="">
    <xsd:import namespace="41afd702-de2b-438a-a687-05413d1771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afd702-de2b-438a-a687-05413d1771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76207F4-5ADC-4916-8864-14350551990A}"/>
</file>

<file path=customXml/itemProps2.xml><?xml version="1.0" encoding="utf-8"?>
<ds:datastoreItem xmlns:ds="http://schemas.openxmlformats.org/officeDocument/2006/customXml" ds:itemID="{D0BFAA80-F326-418F-B373-CD51E4AE6539}"/>
</file>

<file path=customXml/itemProps3.xml><?xml version="1.0" encoding="utf-8"?>
<ds:datastoreItem xmlns:ds="http://schemas.openxmlformats.org/officeDocument/2006/customXml" ds:itemID="{3886F726-CBDD-4826-92D2-E7F2AA2BD21F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7255</TotalTime>
  <Words>2507</Words>
  <Application>Microsoft Office PowerPoint</Application>
  <PresentationFormat>Widescreen</PresentationFormat>
  <Paragraphs>382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Calibri</vt:lpstr>
      <vt:lpstr>Consolas</vt:lpstr>
      <vt:lpstr>TH Sarabun New</vt:lpstr>
      <vt:lpstr>Retrospect</vt:lpstr>
      <vt:lpstr>OOP &amp; data struct  11. Linked list</vt:lpstr>
      <vt:lpstr>PowerPoint Presentation</vt:lpstr>
      <vt:lpstr>Linked list</vt:lpstr>
      <vt:lpstr>Linked list</vt:lpstr>
      <vt:lpstr>Concept</vt:lpstr>
      <vt:lpstr>Linked list</vt:lpstr>
      <vt:lpstr>object</vt:lpstr>
      <vt:lpstr>Object (int Linked list)</vt:lpstr>
      <vt:lpstr>Concept</vt:lpstr>
      <vt:lpstr>To create Link list (C++)</vt:lpstr>
      <vt:lpstr>To create Link list (C++)</vt:lpstr>
      <vt:lpstr>Create first element</vt:lpstr>
      <vt:lpstr>Create second element</vt:lpstr>
      <vt:lpstr>Create third element</vt:lpstr>
      <vt:lpstr>Access to items</vt:lpstr>
      <vt:lpstr>Access to items</vt:lpstr>
      <vt:lpstr>PowerPoint Presentation</vt:lpstr>
      <vt:lpstr>PowerPoint Presentation</vt:lpstr>
      <vt:lpstr>Make it more general add function</vt:lpstr>
      <vt:lpstr>PowerPoint Presentation</vt:lpstr>
      <vt:lpstr>Quiz</vt:lpstr>
      <vt:lpstr>PowerPoint Presentation</vt:lpstr>
      <vt:lpstr>Make it OOP – Node constructor</vt:lpstr>
      <vt:lpstr>Link list Class</vt:lpstr>
      <vt:lpstr>Link list Class (Continue)</vt:lpstr>
      <vt:lpstr>Constructor</vt:lpstr>
      <vt:lpstr>push_back(item) Add item to last of list / เพิ่ม item ต่อจากสมาชิกตัวสุดท้าย</vt:lpstr>
      <vt:lpstr>print()</vt:lpstr>
      <vt:lpstr>test</vt:lpstr>
      <vt:lpstr>Push_front(item) Add item to beginning of the list / เพิ่ม item เข้ามาเป็นตัวแรกสุดของ list</vt:lpstr>
      <vt:lpstr>Push_front(item) step by step</vt:lpstr>
      <vt:lpstr>Push_front(item) step by step</vt:lpstr>
      <vt:lpstr>Push_front(item)</vt:lpstr>
      <vt:lpstr>Check</vt:lpstr>
      <vt:lpstr>remove_at(index)</vt:lpstr>
      <vt:lpstr>remove_at(index) step by step</vt:lpstr>
      <vt:lpstr>remove_at(index) step by step</vt:lpstr>
      <vt:lpstr>remove_at(index) step by step</vt:lpstr>
      <vt:lpstr>remove_at(index) step by step</vt:lpstr>
      <vt:lpstr>Check</vt:lpstr>
      <vt:lpstr>remove_at(index) step by step</vt:lpstr>
      <vt:lpstr>remove_at(index) step by step</vt:lpstr>
      <vt:lpstr>insert_after(item,index)  insert new member at index / แทรก item ตัวใหม่เข้าไปหลังจาก index</vt:lpstr>
      <vt:lpstr>insert_after(item,index) step by step</vt:lpstr>
      <vt:lpstr>insert_after(item,index) step by step</vt:lpstr>
      <vt:lpstr>insert_after(item,index) step by step</vt:lpstr>
      <vt:lpstr>insert_after(item,index) step by step</vt:lpstr>
      <vt:lpstr>Check</vt:lpstr>
      <vt:lpstr>Advantage</vt:lpstr>
      <vt:lpstr>Asymptotic notation</vt:lpstr>
      <vt:lpstr>Not a binary tree</vt:lpstr>
      <vt:lpstr>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&amp; data struct  1.introduction</dc:title>
  <dc:creator>Somsin Thongkrairat</dc:creator>
  <cp:lastModifiedBy>Somsin Thongkrairat</cp:lastModifiedBy>
  <cp:revision>599</cp:revision>
  <dcterms:created xsi:type="dcterms:W3CDTF">2022-12-25T05:12:11Z</dcterms:created>
  <dcterms:modified xsi:type="dcterms:W3CDTF">2023-04-07T08:00:45Z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0x01010065DC3DCE361500448B8B985A5E7644B9</vt:lpwstr>
  </property>
</Properties>
</file>

<file path=docProps/thumbnail.jpeg>
</file>